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4D436-4360-47F2-ADD2-C49182CF1E7A}" type="datetimeFigureOut">
              <a:rPr lang="ar-SA" smtClean="0"/>
              <a:pPr/>
              <a:t>27/09/1429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049A6-3722-4217-9464-E36B1EF1E99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u="sng" dirty="0"/>
              <a:t>جبر أجزاء مجموعة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عملية التقاطع:</a:t>
            </a:r>
            <a:endParaRPr lang="ar-SA" dirty="0"/>
          </a:p>
        </p:txBody>
      </p:sp>
      <p:sp>
        <p:nvSpPr>
          <p:cNvPr id="15" name="عنصر نائب للمحتوى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/>
              <a:t>تقاطع </a:t>
            </a:r>
            <a:r>
              <a:rPr lang="ar-SA" b="1" dirty="0"/>
              <a:t>مجموعتين جزئيتين </a:t>
            </a:r>
            <a:r>
              <a:rPr lang="en-US" b="1" dirty="0"/>
              <a:t>A </a:t>
            </a:r>
            <a:r>
              <a:rPr lang="ar-SA" b="1" dirty="0"/>
              <a:t> و </a:t>
            </a:r>
            <a:r>
              <a:rPr lang="en-US" b="1" dirty="0"/>
              <a:t>B</a:t>
            </a:r>
            <a:r>
              <a:rPr lang="ar-SA" b="1" dirty="0"/>
              <a:t> من </a:t>
            </a:r>
            <a:r>
              <a:rPr lang="en-US" b="1" dirty="0"/>
              <a:t>E</a:t>
            </a:r>
            <a:r>
              <a:rPr lang="ar-SA" b="1" dirty="0"/>
              <a:t> هو مجموعة جزئية من </a:t>
            </a:r>
            <a:r>
              <a:rPr lang="en-US" b="1" dirty="0"/>
              <a:t>E</a:t>
            </a:r>
            <a:r>
              <a:rPr lang="ar-SA" b="1" dirty="0"/>
              <a:t> ينتمي كل عنصر فيها على الأقل  إلى إحدى المجموعتين نرمز للمجموعة الناتجة بـ   </a:t>
            </a:r>
            <a:r>
              <a:rPr lang="en-US" b="1" dirty="0"/>
              <a:t>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B</a:t>
            </a:r>
            <a:r>
              <a:rPr lang="ar-SA" b="1" dirty="0"/>
              <a:t> </a:t>
            </a:r>
            <a:endParaRPr lang="en-US" dirty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/>
              <a:t>                             يمثل الجزء المظلل  </a:t>
            </a:r>
            <a:r>
              <a:rPr lang="en-US" b="1" dirty="0"/>
              <a:t>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B</a:t>
            </a:r>
            <a:endParaRPr lang="en-US" dirty="0"/>
          </a:p>
          <a:p>
            <a:r>
              <a:rPr lang="ar-SA" b="1" dirty="0" smtClean="0"/>
              <a:t>إن </a:t>
            </a:r>
            <a:r>
              <a:rPr lang="ar-SA" b="1" dirty="0"/>
              <a:t>عملية الاجتماع هي عملية ثنائية على عناصر مجموعة الأجزاء </a:t>
            </a:r>
            <a:r>
              <a:rPr lang="en-US" b="1" dirty="0"/>
              <a:t>P(E)</a:t>
            </a:r>
            <a:r>
              <a:rPr lang="ar-SA" b="1" dirty="0"/>
              <a:t> وناتجها  هو عنصر من </a:t>
            </a:r>
            <a:r>
              <a:rPr lang="en-US" b="1" dirty="0"/>
              <a:t>P(E)</a:t>
            </a:r>
            <a:r>
              <a:rPr lang="ar-SA" b="1" dirty="0"/>
              <a:t> ومن ثم فهو قانون تشكيل داخلي على المجموعة </a:t>
            </a:r>
            <a:r>
              <a:rPr lang="en-US" b="1" dirty="0"/>
              <a:t>P(E)</a:t>
            </a:r>
            <a:r>
              <a:rPr lang="ar-SA" b="1" dirty="0"/>
              <a:t> نرمز له بـ : </a:t>
            </a:r>
            <a:r>
              <a:rPr lang="en-US" b="1" dirty="0" smtClean="0">
                <a:sym typeface="Symbol"/>
              </a:rPr>
              <a:t></a:t>
            </a:r>
            <a:endParaRPr lang="en-US" b="1" dirty="0">
              <a:sym typeface="Symbol"/>
            </a:endParaRPr>
          </a:p>
          <a:p>
            <a:pPr>
              <a:buNone/>
            </a:pPr>
            <a:r>
              <a:rPr lang="ar-SA" b="1" dirty="0" smtClean="0">
                <a:sym typeface="Symbol"/>
              </a:rPr>
              <a:t>                          </a:t>
            </a:r>
            <a:r>
              <a:rPr lang="en-US" b="1" dirty="0" smtClean="0">
                <a:sym typeface="Symbol"/>
              </a:rPr>
              <a:t>  </a:t>
            </a:r>
            <a:r>
              <a:rPr lang="en-US" b="1" dirty="0" smtClean="0"/>
              <a:t> : P(E) </a:t>
            </a:r>
            <a:r>
              <a:rPr lang="en-US" b="1" dirty="0" smtClean="0">
                <a:sym typeface="Symbol"/>
              </a:rPr>
              <a:t></a:t>
            </a:r>
            <a:r>
              <a:rPr lang="en-US" b="1" dirty="0" smtClean="0"/>
              <a:t> P(E)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P(E)  : (A,B)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A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</a:t>
            </a:r>
            <a:endParaRPr lang="en-US" dirty="0" smtClean="0"/>
          </a:p>
          <a:p>
            <a:endParaRPr lang="ar-SA" dirty="0"/>
          </a:p>
        </p:txBody>
      </p:sp>
      <p:grpSp>
        <p:nvGrpSpPr>
          <p:cNvPr id="21519" name="Group 15"/>
          <p:cNvGrpSpPr>
            <a:grpSpLocks/>
          </p:cNvGrpSpPr>
          <p:nvPr/>
        </p:nvGrpSpPr>
        <p:grpSpPr bwMode="auto">
          <a:xfrm>
            <a:off x="2881312" y="2571744"/>
            <a:ext cx="3048009" cy="1528769"/>
            <a:chOff x="4538" y="4764"/>
            <a:chExt cx="3600" cy="1800"/>
          </a:xfrm>
        </p:grpSpPr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4538" y="4764"/>
              <a:ext cx="3600" cy="1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</a:t>
              </a:r>
              <a:endPara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521" name="Group 17"/>
            <p:cNvGrpSpPr>
              <a:grpSpLocks/>
            </p:cNvGrpSpPr>
            <p:nvPr/>
          </p:nvGrpSpPr>
          <p:grpSpPr bwMode="auto">
            <a:xfrm>
              <a:off x="5258" y="5230"/>
              <a:ext cx="2400" cy="1269"/>
              <a:chOff x="5258" y="9297"/>
              <a:chExt cx="2400" cy="1269"/>
            </a:xfrm>
          </p:grpSpPr>
          <p:sp>
            <p:nvSpPr>
              <p:cNvPr id="21522" name="Oval 18"/>
              <p:cNvSpPr>
                <a:spLocks noChangeArrowheads="1"/>
              </p:cNvSpPr>
              <p:nvPr/>
            </p:nvSpPr>
            <p:spPr bwMode="auto">
              <a:xfrm>
                <a:off x="5258" y="9750"/>
                <a:ext cx="1200" cy="81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</a:t>
                </a:r>
                <a:endParaRPr kumimoji="0" lang="ar-S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23" name="Oval 19"/>
              <p:cNvSpPr>
                <a:spLocks noChangeArrowheads="1"/>
              </p:cNvSpPr>
              <p:nvPr/>
            </p:nvSpPr>
            <p:spPr bwMode="auto">
              <a:xfrm>
                <a:off x="5978" y="9297"/>
                <a:ext cx="1680" cy="10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B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</a:t>
                </a:r>
                <a:endParaRPr kumimoji="0" lang="ar-S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6098" y="5738"/>
              <a:ext cx="2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6218" y="5738"/>
              <a:ext cx="2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5978" y="5738"/>
              <a:ext cx="2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عملية الإتمام: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500174"/>
            <a:ext cx="8472518" cy="4525963"/>
          </a:xfrm>
        </p:spPr>
        <p:txBody>
          <a:bodyPr>
            <a:normAutofit fontScale="85000" lnSpcReduction="10000"/>
          </a:bodyPr>
          <a:lstStyle/>
          <a:p>
            <a:r>
              <a:rPr lang="ar-SA" b="1" dirty="0" smtClean="0"/>
              <a:t>متمم </a:t>
            </a:r>
            <a:r>
              <a:rPr lang="ar-SA" b="1" dirty="0"/>
              <a:t>مجموعة جزئية </a:t>
            </a:r>
            <a:r>
              <a:rPr lang="en-US" b="1" dirty="0"/>
              <a:t>A</a:t>
            </a:r>
            <a:r>
              <a:rPr lang="ar-SA" b="1" dirty="0"/>
              <a:t> من </a:t>
            </a:r>
            <a:r>
              <a:rPr lang="en-US" b="1" dirty="0"/>
              <a:t>E</a:t>
            </a:r>
            <a:r>
              <a:rPr lang="ar-SA" b="1" dirty="0"/>
              <a:t> هو مجموعة جزئية من </a:t>
            </a:r>
            <a:r>
              <a:rPr lang="en-US" b="1" dirty="0"/>
              <a:t>E</a:t>
            </a:r>
            <a:r>
              <a:rPr lang="ar-SA" b="1" dirty="0"/>
              <a:t> مكونة من جميع عناصر </a:t>
            </a:r>
            <a:r>
              <a:rPr lang="en-US" b="1" dirty="0"/>
              <a:t>E</a:t>
            </a:r>
            <a:r>
              <a:rPr lang="ar-SA" b="1" dirty="0"/>
              <a:t> التي لا تنتمي إلى </a:t>
            </a:r>
            <a:r>
              <a:rPr lang="en-US" b="1" dirty="0"/>
              <a:t>A</a:t>
            </a:r>
            <a:r>
              <a:rPr lang="ar-SA" b="1" dirty="0"/>
              <a:t> ونرمز لها بـ </a:t>
            </a:r>
            <a:r>
              <a:rPr lang="en-US" b="1" dirty="0"/>
              <a:t>A</a:t>
            </a:r>
            <a:r>
              <a:rPr lang="en-US" b="1" baseline="30000" dirty="0"/>
              <a:t>'</a:t>
            </a:r>
            <a:r>
              <a:rPr lang="ar-SA" b="1" dirty="0"/>
              <a:t> </a:t>
            </a:r>
            <a:endParaRPr lang="en-US" dirty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/>
              <a:t>                </a:t>
            </a:r>
            <a:r>
              <a:rPr lang="ar-SA" b="1" dirty="0" smtClean="0"/>
              <a:t>                  </a:t>
            </a:r>
            <a:r>
              <a:rPr lang="ar-SA" b="1" dirty="0"/>
              <a:t>يمثل الجزء المظلل</a:t>
            </a:r>
            <a:r>
              <a:rPr lang="en-US" b="1" dirty="0"/>
              <a:t>A</a:t>
            </a:r>
            <a:r>
              <a:rPr lang="en-US" b="1" baseline="30000" dirty="0"/>
              <a:t>'</a:t>
            </a:r>
            <a:r>
              <a:rPr lang="en-US" b="1" dirty="0"/>
              <a:t>   </a:t>
            </a:r>
            <a:endParaRPr lang="en-US" dirty="0"/>
          </a:p>
          <a:p>
            <a:r>
              <a:rPr lang="ar-SA" b="1" dirty="0"/>
              <a:t>إن عملية الإتمام هي عملية أحادية على عناصر مجموعة أجزاء </a:t>
            </a:r>
            <a:r>
              <a:rPr lang="en-US" b="1" dirty="0"/>
              <a:t>P(E)</a:t>
            </a:r>
            <a:r>
              <a:rPr lang="ar-SA" b="1" dirty="0"/>
              <a:t> </a:t>
            </a:r>
            <a:r>
              <a:rPr lang="ar-SA" b="1" dirty="0" smtClean="0"/>
              <a:t>:</a:t>
            </a:r>
          </a:p>
          <a:p>
            <a:pPr algn="l" rtl="0">
              <a:buNone/>
            </a:pPr>
            <a:r>
              <a:rPr lang="en-US" b="1" baseline="30000" dirty="0" smtClean="0"/>
              <a:t>                          ' </a:t>
            </a:r>
            <a:r>
              <a:rPr lang="en-US" b="1" dirty="0" smtClean="0"/>
              <a:t>: P(E)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P (E) : A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A</a:t>
            </a:r>
            <a:r>
              <a:rPr lang="en-US" b="1" baseline="30000" dirty="0" smtClean="0"/>
              <a:t>'</a:t>
            </a:r>
            <a:endParaRPr lang="en-US" dirty="0" smtClean="0"/>
          </a:p>
          <a:p>
            <a:endParaRPr lang="ar-SA" dirty="0"/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2285984" y="2643182"/>
            <a:ext cx="2767018" cy="1500198"/>
            <a:chOff x="4538" y="10641"/>
            <a:chExt cx="3120" cy="1800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4538" y="10641"/>
              <a:ext cx="3120" cy="1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</a:t>
              </a:r>
              <a:endPara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6" name="Oval 4"/>
            <p:cNvSpPr>
              <a:spLocks noChangeArrowheads="1"/>
            </p:cNvSpPr>
            <p:nvPr/>
          </p:nvSpPr>
          <p:spPr bwMode="auto">
            <a:xfrm>
              <a:off x="5138" y="11560"/>
              <a:ext cx="180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</a:t>
              </a:r>
              <a:endPara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خواص العمليات على المجموعات: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490063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400" b="1" dirty="0" smtClean="0"/>
              <a:t>1 </a:t>
            </a:r>
            <a:r>
              <a:rPr lang="ar-SA" sz="2400" b="1" dirty="0"/>
              <a:t>– </a:t>
            </a:r>
            <a:r>
              <a:rPr lang="ar-SA" sz="2400" b="1" dirty="0" smtClean="0"/>
              <a:t>عمليتا </a:t>
            </a:r>
            <a:r>
              <a:rPr lang="ar-SA" sz="2400" b="1" dirty="0"/>
              <a:t>الاجتماع والتقاطع تبديليتان</a:t>
            </a:r>
            <a:endParaRPr lang="en-US" sz="2400" dirty="0"/>
          </a:p>
          <a:p>
            <a:pPr algn="just" rtl="0">
              <a:buNone/>
            </a:pPr>
            <a:r>
              <a:rPr lang="en-US" sz="2400" b="1" dirty="0" smtClean="0">
                <a:sym typeface="Symbol"/>
              </a:rPr>
              <a:t>           </a:t>
            </a:r>
            <a:r>
              <a:rPr lang="en-US" sz="2400" b="1" dirty="0" smtClean="0"/>
              <a:t> </a:t>
            </a:r>
            <a:r>
              <a:rPr lang="en-US" sz="2400" b="1" dirty="0"/>
              <a:t>A </a:t>
            </a:r>
            <a:r>
              <a:rPr lang="en-US" sz="2400" b="1" dirty="0">
                <a:sym typeface="Symbol"/>
              </a:rPr>
              <a:t></a:t>
            </a:r>
            <a:r>
              <a:rPr lang="en-US" sz="2400" b="1" dirty="0"/>
              <a:t> P(E) , </a:t>
            </a:r>
            <a:r>
              <a:rPr lang="en-US" sz="2400" b="1" dirty="0">
                <a:sym typeface="Symbol"/>
              </a:rPr>
              <a:t></a:t>
            </a:r>
            <a:r>
              <a:rPr lang="en-US" sz="2400" b="1" dirty="0"/>
              <a:t> B</a:t>
            </a:r>
            <a:r>
              <a:rPr lang="en-US" sz="2400" b="1" dirty="0">
                <a:sym typeface="Symbol"/>
              </a:rPr>
              <a:t></a:t>
            </a:r>
            <a:r>
              <a:rPr lang="en-US" sz="2400" b="1" dirty="0"/>
              <a:t> P(E) ; A </a:t>
            </a:r>
            <a:r>
              <a:rPr lang="en-US" sz="2400" b="1" dirty="0">
                <a:sym typeface="Symbol"/>
              </a:rPr>
              <a:t></a:t>
            </a:r>
            <a:r>
              <a:rPr lang="en-US" sz="2400" b="1" dirty="0"/>
              <a:t> B = B </a:t>
            </a:r>
            <a:r>
              <a:rPr lang="en-US" sz="2400" b="1" dirty="0">
                <a:sym typeface="Symbol"/>
              </a:rPr>
              <a:t></a:t>
            </a:r>
            <a:r>
              <a:rPr lang="en-US" sz="2400" b="1" dirty="0"/>
              <a:t> A </a:t>
            </a:r>
            <a:endParaRPr lang="en-US" sz="2400" dirty="0"/>
          </a:p>
          <a:p>
            <a:pPr algn="just" rtl="0">
              <a:buNone/>
            </a:pPr>
            <a:r>
              <a:rPr lang="en-US" sz="2400" b="1" dirty="0" smtClean="0"/>
              <a:t>                                                       </a:t>
            </a:r>
            <a:r>
              <a:rPr lang="en-US" sz="2400" b="1" dirty="0"/>
              <a:t>A </a:t>
            </a:r>
            <a:r>
              <a:rPr lang="en-US" sz="2400" b="1" dirty="0">
                <a:sym typeface="Symbol"/>
              </a:rPr>
              <a:t></a:t>
            </a:r>
            <a:r>
              <a:rPr lang="en-US" sz="2400" b="1" dirty="0"/>
              <a:t> B = B </a:t>
            </a:r>
            <a:r>
              <a:rPr lang="en-US" sz="2400" b="1" dirty="0">
                <a:sym typeface="Symbol"/>
              </a:rPr>
              <a:t></a:t>
            </a:r>
            <a:r>
              <a:rPr lang="en-US" sz="2400" b="1" dirty="0"/>
              <a:t> A</a:t>
            </a:r>
            <a:endParaRPr lang="en-US" sz="2400" dirty="0"/>
          </a:p>
          <a:p>
            <a:pPr algn="just">
              <a:buNone/>
            </a:pPr>
            <a:r>
              <a:rPr lang="ar-SA" sz="2400" b="1" dirty="0"/>
              <a:t>2 – عمليتا الاجتماع والتقاطع تجميعيتان:</a:t>
            </a:r>
            <a:endParaRPr lang="en-US" sz="2400" dirty="0"/>
          </a:p>
          <a:p>
            <a:pPr algn="just" rtl="0">
              <a:buNone/>
            </a:pPr>
            <a:r>
              <a:rPr lang="en-US" sz="2400" b="1" dirty="0" smtClean="0">
                <a:sym typeface="Symbol"/>
              </a:rPr>
              <a:t>   </a:t>
            </a:r>
            <a:r>
              <a:rPr lang="en-US" sz="2400" b="1" dirty="0" smtClean="0"/>
              <a:t> </a:t>
            </a:r>
            <a:r>
              <a:rPr lang="en-US" sz="2400" b="1" dirty="0"/>
              <a:t>A </a:t>
            </a:r>
            <a:r>
              <a:rPr lang="en-US" sz="2400" b="1" dirty="0">
                <a:sym typeface="Symbol"/>
              </a:rPr>
              <a:t></a:t>
            </a:r>
            <a:r>
              <a:rPr lang="en-US" sz="2400" b="1" dirty="0"/>
              <a:t> P(E) , </a:t>
            </a:r>
            <a:r>
              <a:rPr lang="en-US" sz="2400" b="1" dirty="0">
                <a:sym typeface="Symbol"/>
              </a:rPr>
              <a:t></a:t>
            </a:r>
            <a:r>
              <a:rPr lang="en-US" sz="2400" b="1" dirty="0"/>
              <a:t> B</a:t>
            </a:r>
            <a:r>
              <a:rPr lang="en-US" sz="2400" b="1" dirty="0">
                <a:sym typeface="Symbol"/>
              </a:rPr>
              <a:t></a:t>
            </a:r>
            <a:r>
              <a:rPr lang="en-US" sz="2400" b="1" dirty="0"/>
              <a:t> P(E) , </a:t>
            </a:r>
            <a:r>
              <a:rPr lang="en-US" sz="2400" b="1" dirty="0">
                <a:sym typeface="Symbol"/>
              </a:rPr>
              <a:t></a:t>
            </a:r>
            <a:r>
              <a:rPr lang="en-US" sz="2400" b="1" dirty="0"/>
              <a:t> C</a:t>
            </a:r>
            <a:r>
              <a:rPr lang="en-US" sz="2400" b="1" dirty="0">
                <a:sym typeface="Symbol"/>
              </a:rPr>
              <a:t></a:t>
            </a:r>
            <a:r>
              <a:rPr lang="en-US" sz="2400" b="1" dirty="0"/>
              <a:t> P(E)  ; (A </a:t>
            </a:r>
            <a:r>
              <a:rPr lang="en-US" sz="2400" b="1" dirty="0">
                <a:sym typeface="Symbol"/>
              </a:rPr>
              <a:t></a:t>
            </a:r>
            <a:r>
              <a:rPr lang="en-US" sz="2400" b="1" dirty="0"/>
              <a:t> B) </a:t>
            </a:r>
            <a:r>
              <a:rPr lang="en-US" sz="2400" b="1" dirty="0">
                <a:sym typeface="Symbol"/>
              </a:rPr>
              <a:t></a:t>
            </a:r>
            <a:r>
              <a:rPr lang="en-US" sz="2400" b="1" dirty="0"/>
              <a:t> C = A </a:t>
            </a:r>
            <a:r>
              <a:rPr lang="en-US" sz="2400" b="1" dirty="0">
                <a:sym typeface="Symbol"/>
              </a:rPr>
              <a:t></a:t>
            </a:r>
            <a:r>
              <a:rPr lang="en-US" sz="2400" b="1" dirty="0"/>
              <a:t> ( B </a:t>
            </a:r>
            <a:r>
              <a:rPr lang="en-US" sz="2400" b="1" dirty="0">
                <a:sym typeface="Symbol"/>
              </a:rPr>
              <a:t></a:t>
            </a:r>
            <a:r>
              <a:rPr lang="en-US" sz="2400" b="1" dirty="0"/>
              <a:t> C )</a:t>
            </a:r>
            <a:endParaRPr lang="en-US" sz="2400" dirty="0"/>
          </a:p>
          <a:p>
            <a:pPr algn="just" rtl="0">
              <a:buNone/>
            </a:pPr>
            <a:r>
              <a:rPr lang="en-US" sz="2400" b="1" dirty="0"/>
              <a:t>                                                            </a:t>
            </a:r>
            <a:r>
              <a:rPr lang="en-US" sz="2400" b="1" dirty="0" smtClean="0"/>
              <a:t>         </a:t>
            </a:r>
            <a:r>
              <a:rPr lang="en-US" sz="2400" b="1" dirty="0"/>
              <a:t>(A </a:t>
            </a:r>
            <a:r>
              <a:rPr lang="en-US" sz="2400" b="1" dirty="0">
                <a:sym typeface="Symbol"/>
              </a:rPr>
              <a:t></a:t>
            </a:r>
            <a:r>
              <a:rPr lang="en-US" sz="2400" b="1" dirty="0"/>
              <a:t> B) </a:t>
            </a:r>
            <a:r>
              <a:rPr lang="en-US" sz="2400" b="1" dirty="0">
                <a:sym typeface="Symbol"/>
              </a:rPr>
              <a:t></a:t>
            </a:r>
            <a:r>
              <a:rPr lang="en-US" sz="2400" b="1" dirty="0"/>
              <a:t> C = A </a:t>
            </a:r>
            <a:r>
              <a:rPr lang="en-US" sz="2400" b="1" dirty="0">
                <a:sym typeface="Symbol"/>
              </a:rPr>
              <a:t></a:t>
            </a:r>
            <a:r>
              <a:rPr lang="en-US" sz="2400" b="1" dirty="0"/>
              <a:t> ( B </a:t>
            </a:r>
            <a:r>
              <a:rPr lang="en-US" sz="2400" b="1" dirty="0">
                <a:sym typeface="Symbol"/>
              </a:rPr>
              <a:t></a:t>
            </a:r>
            <a:r>
              <a:rPr lang="en-US" sz="2400" b="1" dirty="0"/>
              <a:t> C )</a:t>
            </a:r>
            <a:endParaRPr lang="en-US" sz="2400" dirty="0"/>
          </a:p>
          <a:p>
            <a:pPr algn="just">
              <a:buNone/>
            </a:pPr>
            <a:r>
              <a:rPr lang="ar-SA" sz="2400" b="1" dirty="0"/>
              <a:t>3 – المجموعة الخالية </a:t>
            </a:r>
            <a:r>
              <a:rPr lang="en-US" sz="2400" b="1" dirty="0">
                <a:sym typeface="Symbol"/>
              </a:rPr>
              <a:t></a:t>
            </a:r>
            <a:r>
              <a:rPr lang="ar-SA" sz="2400" b="1" dirty="0"/>
              <a:t> هي عنصر حيادي بالنسبة لعملية الاجتماع والمجموعة الكلية </a:t>
            </a:r>
            <a:r>
              <a:rPr lang="en-US" sz="2400" b="1" dirty="0"/>
              <a:t>E</a:t>
            </a:r>
            <a:r>
              <a:rPr lang="ar-SA" sz="2400" b="1" dirty="0"/>
              <a:t> هي العنصر الحيادي بالنسبة لعملية التقاطع :</a:t>
            </a:r>
            <a:endParaRPr lang="en-US" sz="2400" dirty="0"/>
          </a:p>
          <a:p>
            <a:pPr algn="just" rtl="0">
              <a:buNone/>
            </a:pPr>
            <a:r>
              <a:rPr lang="en-US" sz="2400" b="1" dirty="0" smtClean="0">
                <a:sym typeface="Symbol"/>
              </a:rPr>
              <a:t>     </a:t>
            </a:r>
            <a:r>
              <a:rPr lang="en-US" sz="2400" b="1" dirty="0" smtClean="0"/>
              <a:t> </a:t>
            </a:r>
            <a:r>
              <a:rPr lang="en-US" sz="2400" b="1" dirty="0"/>
              <a:t>A </a:t>
            </a:r>
            <a:r>
              <a:rPr lang="en-US" sz="2400" b="1" dirty="0">
                <a:sym typeface="Symbol"/>
              </a:rPr>
              <a:t></a:t>
            </a:r>
            <a:r>
              <a:rPr lang="en-US" sz="2400" b="1" dirty="0"/>
              <a:t> P(E) ; A </a:t>
            </a:r>
            <a:r>
              <a:rPr lang="en-US" sz="2400" b="1" dirty="0">
                <a:sym typeface="Symbol"/>
              </a:rPr>
              <a:t></a:t>
            </a:r>
            <a:r>
              <a:rPr lang="en-US" sz="2400" b="1" dirty="0"/>
              <a:t> </a:t>
            </a:r>
            <a:r>
              <a:rPr lang="en-US" sz="2400" b="1" dirty="0">
                <a:sym typeface="Symbol"/>
              </a:rPr>
              <a:t></a:t>
            </a:r>
            <a:r>
              <a:rPr lang="en-US" sz="2400" b="1" dirty="0"/>
              <a:t> =  A </a:t>
            </a:r>
            <a:endParaRPr lang="en-US" sz="2400" dirty="0"/>
          </a:p>
          <a:p>
            <a:pPr algn="just" rtl="0">
              <a:buNone/>
            </a:pPr>
            <a:r>
              <a:rPr lang="en-US" sz="2400" b="1" dirty="0" smtClean="0"/>
              <a:t>                           </a:t>
            </a:r>
            <a:r>
              <a:rPr lang="en-US" sz="2400" b="1" dirty="0"/>
              <a:t>A </a:t>
            </a:r>
            <a:r>
              <a:rPr lang="en-US" sz="2400" b="1" dirty="0">
                <a:sym typeface="Symbol"/>
              </a:rPr>
              <a:t></a:t>
            </a:r>
            <a:r>
              <a:rPr lang="en-US" sz="2400" b="1" dirty="0"/>
              <a:t> E =  A</a:t>
            </a:r>
            <a:endParaRPr lang="en-US" sz="2400" dirty="0"/>
          </a:p>
          <a:p>
            <a:pPr algn="just"/>
            <a:endParaRPr lang="ar-SA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خواص العمليات على المجموعات: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b="1" dirty="0" smtClean="0"/>
              <a:t>4 – عملية الاجتماع توزيعية بالنسبة لعملية التقاطع:</a:t>
            </a:r>
            <a:endParaRPr lang="en-US" dirty="0" smtClean="0"/>
          </a:p>
          <a:p>
            <a:pPr algn="l">
              <a:buNone/>
            </a:pPr>
            <a:r>
              <a:rPr lang="ar-SA" b="1" dirty="0" smtClean="0"/>
              <a:t> </a:t>
            </a:r>
            <a:r>
              <a:rPr lang="ar-SA" b="1" dirty="0"/>
              <a:t> </a:t>
            </a:r>
            <a:r>
              <a:rPr lang="ar-SA" b="1" dirty="0" smtClean="0"/>
              <a:t>                               </a:t>
            </a:r>
            <a:r>
              <a:rPr lang="en-US" b="1" dirty="0" smtClean="0">
                <a:sym typeface="Symbol"/>
              </a:rPr>
              <a:t></a:t>
            </a:r>
            <a:r>
              <a:rPr lang="en-US" b="1" dirty="0" smtClean="0"/>
              <a:t> A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P(E) , </a:t>
            </a:r>
            <a:r>
              <a:rPr lang="en-US" b="1" dirty="0" smtClean="0">
                <a:sym typeface="Symbol"/>
              </a:rPr>
              <a:t></a:t>
            </a:r>
            <a:r>
              <a:rPr lang="en-US" b="1" dirty="0" smtClean="0"/>
              <a:t> B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P(E) , </a:t>
            </a:r>
            <a:r>
              <a:rPr lang="en-US" b="1" dirty="0" smtClean="0">
                <a:sym typeface="Symbol"/>
              </a:rPr>
              <a:t></a:t>
            </a:r>
            <a:r>
              <a:rPr lang="en-US" b="1" dirty="0" smtClean="0"/>
              <a:t> C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P(E)  : </a:t>
            </a:r>
            <a:r>
              <a:rPr lang="ar-SA" b="1" dirty="0" smtClean="0"/>
              <a:t>    </a:t>
            </a:r>
            <a:r>
              <a:rPr lang="en-US" b="1" dirty="0" smtClean="0"/>
              <a:t>                               (A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B)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C = ( A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 B)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( A 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C )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                               (A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B)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C = ( A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B)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(A 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C )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5 – اجتماع مجموعة جزئية من </a:t>
            </a:r>
            <a:r>
              <a:rPr lang="en-US" b="1" dirty="0" smtClean="0"/>
              <a:t>E</a:t>
            </a:r>
            <a:r>
              <a:rPr lang="ar-SA" b="1" dirty="0" smtClean="0"/>
              <a:t> مع متممها يساوي المجموعة الكلية </a:t>
            </a:r>
            <a:r>
              <a:rPr lang="en-US" b="1" dirty="0" smtClean="0"/>
              <a:t>E</a:t>
            </a:r>
            <a:r>
              <a:rPr lang="ar-SA" b="1" dirty="0" smtClean="0"/>
              <a:t> وتقاطع مجموعة جزئية من </a:t>
            </a:r>
            <a:r>
              <a:rPr lang="en-US" b="1" dirty="0" smtClean="0"/>
              <a:t>E</a:t>
            </a:r>
            <a:r>
              <a:rPr lang="ar-SA" b="1" dirty="0" smtClean="0"/>
              <a:t> مع متممها يساوي المجموعة الخالية </a:t>
            </a:r>
            <a:r>
              <a:rPr lang="en-US" b="1" dirty="0" smtClean="0">
                <a:sym typeface="Symbol"/>
              </a:rPr>
              <a:t></a:t>
            </a:r>
            <a:r>
              <a:rPr lang="ar-SA" b="1" dirty="0" smtClean="0"/>
              <a:t>:</a:t>
            </a:r>
            <a:endParaRPr lang="en-US" dirty="0" smtClean="0"/>
          </a:p>
          <a:p>
            <a:pPr rtl="0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ym typeface="Symbol"/>
              </a:rPr>
              <a:t>       </a:t>
            </a:r>
            <a:r>
              <a:rPr lang="en-US" b="1" dirty="0" smtClean="0"/>
              <a:t> A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P(E) ; A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A</a:t>
            </a:r>
            <a:r>
              <a:rPr lang="en-US" b="1" baseline="30000" dirty="0" smtClean="0"/>
              <a:t>'</a:t>
            </a:r>
            <a:r>
              <a:rPr lang="en-US" b="1" dirty="0" smtClean="0"/>
              <a:t> = E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                              A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A</a:t>
            </a:r>
            <a:r>
              <a:rPr lang="en-US" b="1" baseline="30000" dirty="0" smtClean="0"/>
              <a:t>'</a:t>
            </a:r>
            <a:r>
              <a:rPr lang="en-US" b="1" dirty="0" smtClean="0"/>
              <a:t> = 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ملاحظة: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b="1" dirty="0" smtClean="0"/>
              <a:t>يمكن </a:t>
            </a:r>
            <a:r>
              <a:rPr lang="ar-SA" b="1" dirty="0"/>
              <a:t>إثبات الخواص السابقة بسهولة وذلك بإثبات أن كل طرف من المساواة محتوى في الطرف الآخر احتواء مزدوج  . لنبرهن مثلا على الاحتواء:</a:t>
            </a:r>
            <a:endParaRPr lang="en-US" dirty="0"/>
          </a:p>
          <a:p>
            <a:pPr algn="l" rtl="0">
              <a:buNone/>
            </a:pPr>
            <a:r>
              <a:rPr lang="en-US" b="1" dirty="0" smtClean="0"/>
              <a:t>         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(B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C) </a:t>
            </a:r>
            <a:r>
              <a:rPr lang="en-US" b="1" dirty="0">
                <a:sym typeface="Symbol"/>
              </a:rPr>
              <a:t></a:t>
            </a:r>
            <a:r>
              <a:rPr lang="en-US" b="1" dirty="0"/>
              <a:t> ( 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B)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(A 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C ) </a:t>
            </a:r>
            <a:endParaRPr lang="en-US" dirty="0"/>
          </a:p>
          <a:p>
            <a:r>
              <a:rPr lang="ar-SA" b="1" dirty="0"/>
              <a:t>ليكن    </a:t>
            </a:r>
            <a:r>
              <a:rPr lang="en-US" b="1" dirty="0"/>
              <a:t>x</a:t>
            </a:r>
            <a:r>
              <a:rPr lang="en-US" b="1" dirty="0">
                <a:sym typeface="Symbol"/>
              </a:rPr>
              <a:t></a:t>
            </a:r>
            <a:r>
              <a:rPr lang="en-US" b="1" dirty="0"/>
              <a:t> 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(B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C)  </a:t>
            </a:r>
            <a:r>
              <a:rPr lang="ar-SA" b="1" dirty="0"/>
              <a:t>هذا يعني أن </a:t>
            </a:r>
            <a:r>
              <a:rPr lang="en-US" b="1" dirty="0"/>
              <a:t>x </a:t>
            </a:r>
            <a:r>
              <a:rPr lang="en-US" b="1" dirty="0">
                <a:sym typeface="Symbol"/>
              </a:rPr>
              <a:t></a:t>
            </a:r>
            <a:r>
              <a:rPr lang="en-US" b="1" dirty="0"/>
              <a:t>A</a:t>
            </a:r>
            <a:r>
              <a:rPr lang="ar-SA" b="1" dirty="0"/>
              <a:t>  و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 </a:t>
            </a:r>
            <a:r>
              <a:rPr lang="en-US" b="1" dirty="0" smtClean="0"/>
              <a:t>(B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C) </a:t>
            </a:r>
            <a:endParaRPr lang="en-US" dirty="0"/>
          </a:p>
          <a:p>
            <a:r>
              <a:rPr lang="ar-SA" b="1" dirty="0"/>
              <a:t>            ومن ثم :        </a:t>
            </a:r>
            <a:r>
              <a:rPr lang="en-US" b="1" dirty="0"/>
              <a:t>x </a:t>
            </a:r>
            <a:r>
              <a:rPr lang="en-US" b="1" dirty="0">
                <a:sym typeface="Symbol"/>
              </a:rPr>
              <a:t></a:t>
            </a:r>
            <a:r>
              <a:rPr lang="en-US" b="1" dirty="0"/>
              <a:t>A</a:t>
            </a:r>
            <a:r>
              <a:rPr lang="ar-SA" b="1" dirty="0"/>
              <a:t>  و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B )</a:t>
            </a:r>
            <a:r>
              <a:rPr lang="ar-SA" b="1" dirty="0" smtClean="0"/>
              <a:t>     </a:t>
            </a:r>
            <a:r>
              <a:rPr lang="ar-SA" b="1" dirty="0"/>
              <a:t>أ و  </a:t>
            </a:r>
            <a:r>
              <a:rPr lang="en-US" b="1" dirty="0"/>
              <a:t>x </a:t>
            </a:r>
            <a:r>
              <a:rPr lang="en-US" b="1" dirty="0">
                <a:sym typeface="Symbol"/>
              </a:rPr>
              <a:t></a:t>
            </a:r>
            <a:r>
              <a:rPr lang="en-US" b="1" dirty="0"/>
              <a:t>C</a:t>
            </a:r>
            <a:r>
              <a:rPr lang="ar-SA" b="1" dirty="0"/>
              <a:t>) </a:t>
            </a:r>
            <a:endParaRPr lang="en-US" dirty="0"/>
          </a:p>
          <a:p>
            <a:r>
              <a:rPr lang="ar-SA" b="1" dirty="0"/>
              <a:t>لدينا حالتان:</a:t>
            </a:r>
            <a:endParaRPr lang="en-US" dirty="0"/>
          </a:p>
          <a:p>
            <a:pPr lvl="0"/>
            <a:r>
              <a:rPr lang="ar-SA" b="1" dirty="0"/>
              <a:t>إذا كان  </a:t>
            </a:r>
            <a:r>
              <a:rPr lang="en-US" b="1" dirty="0"/>
              <a:t>x </a:t>
            </a:r>
            <a:r>
              <a:rPr lang="en-US" b="1" dirty="0">
                <a:sym typeface="Symbol"/>
              </a:rPr>
              <a:t></a:t>
            </a:r>
            <a:r>
              <a:rPr lang="en-US" b="1" dirty="0"/>
              <a:t> B</a:t>
            </a:r>
            <a:r>
              <a:rPr lang="ar-SA" b="1" dirty="0"/>
              <a:t> ومن ثم  </a:t>
            </a:r>
            <a:r>
              <a:rPr lang="en-US" b="1" dirty="0"/>
              <a:t>x </a:t>
            </a:r>
            <a:r>
              <a:rPr lang="en-US" b="1" dirty="0">
                <a:sym typeface="Symbol"/>
              </a:rPr>
              <a:t></a:t>
            </a:r>
            <a:r>
              <a:rPr lang="en-US" b="1" dirty="0"/>
              <a:t>A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B</a:t>
            </a:r>
            <a:r>
              <a:rPr lang="ar-SA" b="1" dirty="0"/>
              <a:t> فمنه نجد </a:t>
            </a:r>
            <a:endParaRPr lang="ar-SA" b="1" dirty="0" smtClean="0"/>
          </a:p>
          <a:p>
            <a:pPr lvl="0">
              <a:buNone/>
            </a:pPr>
            <a:r>
              <a:rPr lang="ar-SA" b="1" dirty="0"/>
              <a:t> </a:t>
            </a:r>
            <a:r>
              <a:rPr lang="ar-SA" b="1" dirty="0" smtClean="0"/>
              <a:t>                                      </a:t>
            </a:r>
            <a:r>
              <a:rPr lang="en-US" b="1" dirty="0"/>
              <a:t>x </a:t>
            </a:r>
            <a:r>
              <a:rPr lang="en-US" b="1" dirty="0">
                <a:sym typeface="Symbol"/>
              </a:rPr>
              <a:t></a:t>
            </a:r>
            <a:r>
              <a:rPr lang="en-US" b="1" dirty="0"/>
              <a:t> ( 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B )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( 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C </a:t>
            </a:r>
            <a:r>
              <a:rPr lang="en-US" b="1" dirty="0" smtClean="0"/>
              <a:t>)</a:t>
            </a:r>
            <a:endParaRPr lang="en-US" dirty="0"/>
          </a:p>
          <a:p>
            <a:pPr lvl="0"/>
            <a:r>
              <a:rPr lang="ar-SA" b="1" dirty="0"/>
              <a:t>إذا كان  </a:t>
            </a:r>
            <a:r>
              <a:rPr lang="en-US" b="1" dirty="0"/>
              <a:t>x </a:t>
            </a:r>
            <a:r>
              <a:rPr lang="en-US" b="1" dirty="0">
                <a:sym typeface="Symbol"/>
              </a:rPr>
              <a:t></a:t>
            </a:r>
            <a:r>
              <a:rPr lang="en-US" b="1" dirty="0"/>
              <a:t> C</a:t>
            </a:r>
            <a:r>
              <a:rPr lang="ar-SA" b="1" dirty="0"/>
              <a:t> ومن ثم  </a:t>
            </a:r>
            <a:r>
              <a:rPr lang="en-US" b="1" dirty="0"/>
              <a:t>x </a:t>
            </a:r>
            <a:r>
              <a:rPr lang="en-US" b="1" dirty="0">
                <a:sym typeface="Symbol"/>
              </a:rPr>
              <a:t></a:t>
            </a:r>
            <a:r>
              <a:rPr lang="en-US" b="1" dirty="0"/>
              <a:t>A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C</a:t>
            </a:r>
            <a:r>
              <a:rPr lang="ar-SA" b="1" dirty="0"/>
              <a:t> فمنه نجد </a:t>
            </a:r>
            <a:endParaRPr lang="ar-SA" b="1" dirty="0" smtClean="0"/>
          </a:p>
          <a:p>
            <a:pPr lvl="0">
              <a:buNone/>
            </a:pPr>
            <a:r>
              <a:rPr lang="ar-SA" b="1" dirty="0"/>
              <a:t> </a:t>
            </a:r>
            <a:r>
              <a:rPr lang="ar-SA" b="1" dirty="0" smtClean="0"/>
              <a:t>                                      </a:t>
            </a:r>
            <a:r>
              <a:rPr lang="en-US" b="1" dirty="0"/>
              <a:t>x </a:t>
            </a:r>
            <a:r>
              <a:rPr lang="en-US" b="1" dirty="0">
                <a:sym typeface="Symbol"/>
              </a:rPr>
              <a:t></a:t>
            </a:r>
            <a:r>
              <a:rPr lang="en-US" b="1" dirty="0"/>
              <a:t> ( 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B )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( 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C </a:t>
            </a:r>
            <a:r>
              <a:rPr lang="en-US" b="1" dirty="0" smtClean="0"/>
              <a:t>)</a:t>
            </a:r>
            <a:endParaRPr lang="en-US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2800" b="1" dirty="0" smtClean="0"/>
              <a:t>لنبرهن الآن على الاحتواء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dirty="0" smtClean="0"/>
              <a:t>                           </a:t>
            </a:r>
            <a:r>
              <a:rPr lang="en-US" sz="2800" b="1" dirty="0" smtClean="0"/>
              <a:t>     ( A </a:t>
            </a:r>
            <a:r>
              <a:rPr lang="en-US" sz="2800" b="1" dirty="0" smtClean="0">
                <a:sym typeface="Symbol"/>
              </a:rPr>
              <a:t></a:t>
            </a:r>
            <a:r>
              <a:rPr lang="en-US" sz="2800" b="1" dirty="0" smtClean="0"/>
              <a:t> B) </a:t>
            </a:r>
            <a:r>
              <a:rPr lang="en-US" sz="2800" b="1" dirty="0" smtClean="0">
                <a:sym typeface="Symbol"/>
              </a:rPr>
              <a:t></a:t>
            </a:r>
            <a:r>
              <a:rPr lang="en-US" sz="2800" b="1" dirty="0" smtClean="0"/>
              <a:t> (A  </a:t>
            </a:r>
            <a:r>
              <a:rPr lang="en-US" sz="2800" b="1" dirty="0" smtClean="0">
                <a:sym typeface="Symbol"/>
              </a:rPr>
              <a:t></a:t>
            </a:r>
            <a:r>
              <a:rPr lang="en-US" sz="2800" b="1" dirty="0" smtClean="0"/>
              <a:t> C ) </a:t>
            </a:r>
            <a:r>
              <a:rPr lang="en-US" sz="2800" b="1" dirty="0" smtClean="0">
                <a:sym typeface="Symbol"/>
              </a:rPr>
              <a:t> </a:t>
            </a:r>
            <a:r>
              <a:rPr lang="en-US" sz="2800" b="1" dirty="0" smtClean="0"/>
              <a:t>A </a:t>
            </a:r>
            <a:r>
              <a:rPr lang="en-US" sz="2800" b="1" dirty="0" smtClean="0">
                <a:sym typeface="Symbol"/>
              </a:rPr>
              <a:t></a:t>
            </a:r>
            <a:r>
              <a:rPr lang="en-US" sz="2800" b="1" dirty="0" smtClean="0"/>
              <a:t> (B </a:t>
            </a:r>
            <a:r>
              <a:rPr lang="en-US" sz="2800" b="1" dirty="0" smtClean="0">
                <a:sym typeface="Symbol"/>
              </a:rPr>
              <a:t></a:t>
            </a:r>
            <a:r>
              <a:rPr lang="en-US" sz="2800" b="1" dirty="0" smtClean="0"/>
              <a:t> C)</a:t>
            </a:r>
            <a:r>
              <a:rPr lang="en-US" sz="2800" b="1" dirty="0" smtClean="0">
                <a:sym typeface="Symbol"/>
              </a:rPr>
              <a:t> </a:t>
            </a:r>
            <a:r>
              <a:rPr lang="ar-SA" sz="2800" b="1" dirty="0" smtClean="0"/>
              <a:t> 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/>
              <a:t>   ليكن </a:t>
            </a:r>
            <a:r>
              <a:rPr lang="en-US" b="1" dirty="0" smtClean="0"/>
              <a:t>( A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B)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(A 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C )  x </a:t>
            </a:r>
            <a:r>
              <a:rPr lang="en-US" b="1" dirty="0" smtClean="0">
                <a:sym typeface="Symbol"/>
              </a:rPr>
              <a:t></a:t>
            </a:r>
            <a:r>
              <a:rPr lang="ar-SA" b="1" dirty="0" smtClean="0"/>
              <a:t>    فمنه نجد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    </a:t>
            </a:r>
            <a:r>
              <a:rPr lang="en-US" b="1" dirty="0" smtClean="0"/>
              <a:t>x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( A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B)</a:t>
            </a:r>
            <a:r>
              <a:rPr lang="ar-SA" b="1" dirty="0" smtClean="0"/>
              <a:t>    أو      (  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A</a:t>
            </a:r>
            <a:r>
              <a:rPr lang="ar-SA" b="1" dirty="0" smtClean="0"/>
              <a:t>  و </a:t>
            </a:r>
            <a:r>
              <a:rPr lang="en-US" b="1" dirty="0" smtClean="0"/>
              <a:t>x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C</a:t>
            </a:r>
            <a:r>
              <a:rPr lang="ar-SA" b="1" dirty="0" smtClean="0"/>
              <a:t> )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  لدينا حالتان:</a:t>
            </a:r>
            <a:endParaRPr lang="en-US" dirty="0" smtClean="0"/>
          </a:p>
          <a:p>
            <a:pPr lvl="0"/>
            <a:r>
              <a:rPr lang="ar-SA" b="1" dirty="0" smtClean="0"/>
              <a:t>إذا كان 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A</a:t>
            </a:r>
            <a:r>
              <a:rPr lang="ar-SA" b="1" dirty="0" smtClean="0"/>
              <a:t> ومن ثم 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B</a:t>
            </a:r>
            <a:r>
              <a:rPr lang="ar-SA" b="1" dirty="0" smtClean="0"/>
              <a:t> فأن 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( B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C )</a:t>
            </a:r>
            <a:r>
              <a:rPr lang="ar-SA" b="1" dirty="0" smtClean="0"/>
              <a:t> ومن ثم 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A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( B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C )</a:t>
            </a:r>
            <a:r>
              <a:rPr lang="ar-SA" b="1" dirty="0" smtClean="0"/>
              <a:t> .</a:t>
            </a:r>
            <a:endParaRPr lang="en-US" dirty="0" smtClean="0"/>
          </a:p>
          <a:p>
            <a:pPr lvl="0"/>
            <a:r>
              <a:rPr lang="ar-SA" b="1" dirty="0" smtClean="0"/>
              <a:t>إذا كان 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A</a:t>
            </a:r>
            <a:r>
              <a:rPr lang="ar-SA" b="1" dirty="0" smtClean="0"/>
              <a:t> ومن ثم 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C</a:t>
            </a:r>
            <a:r>
              <a:rPr lang="ar-SA" b="1" dirty="0" smtClean="0"/>
              <a:t> فأن 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( B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C )</a:t>
            </a:r>
            <a:r>
              <a:rPr lang="ar-SA" b="1" dirty="0" smtClean="0"/>
              <a:t> ومن ثم 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A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( B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C )</a:t>
            </a:r>
            <a:r>
              <a:rPr lang="ar-SA" b="1" dirty="0" smtClean="0"/>
              <a:t>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ملاحظات: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/>
              <a:t>1 </a:t>
            </a:r>
            <a:r>
              <a:rPr lang="ar-SA" b="1" dirty="0"/>
              <a:t>– تعتبر الخواص الخمس السابقة أساسية وذلك لان أية خاصية أخرى متعلقة بالعمليات الثلاث( الاجتماع </a:t>
            </a:r>
            <a:r>
              <a:rPr lang="ar-SA" b="1" dirty="0" err="1"/>
              <a:t>و</a:t>
            </a:r>
            <a:r>
              <a:rPr lang="ar-SA" b="1" dirty="0"/>
              <a:t> التقاطع والإتمام ) على </a:t>
            </a:r>
            <a:r>
              <a:rPr lang="en-US" b="1" dirty="0"/>
              <a:t>P(E)</a:t>
            </a:r>
            <a:r>
              <a:rPr lang="ar-SA" b="1" dirty="0"/>
              <a:t> يمكن استنتاجها منها.</a:t>
            </a:r>
            <a:endParaRPr lang="en-US" dirty="0"/>
          </a:p>
          <a:p>
            <a:r>
              <a:rPr lang="ar-SA" b="1" dirty="0"/>
              <a:t>2 – تسمح مخططات فن </a:t>
            </a:r>
            <a:r>
              <a:rPr lang="en-US" b="1" dirty="0"/>
              <a:t>Venn </a:t>
            </a:r>
            <a:r>
              <a:rPr lang="ar-SA" b="1" dirty="0"/>
              <a:t>بإظهار بياني للعديد من الخواص من دون أن تكون إثباتا لصحة الخاصية فعلى سبيل المثال نرى بيانيا من المخطط التالي: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/>
              <a:t>إن </a:t>
            </a:r>
            <a:endParaRPr lang="en-US" dirty="0"/>
          </a:p>
          <a:p>
            <a:r>
              <a:rPr lang="ar-SA" b="1" dirty="0"/>
              <a:t>    </a:t>
            </a:r>
            <a:r>
              <a:rPr lang="en-US" b="1" dirty="0"/>
              <a:t>A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( 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B) = A</a:t>
            </a:r>
            <a:r>
              <a:rPr lang="ar-SA" b="1" dirty="0"/>
              <a:t>   و    </a:t>
            </a:r>
            <a:r>
              <a:rPr lang="en-US" b="1" dirty="0"/>
              <a:t>A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E = E</a:t>
            </a:r>
            <a:r>
              <a:rPr lang="ar-SA" b="1" dirty="0"/>
              <a:t>    و   </a:t>
            </a:r>
            <a:endParaRPr lang="ar-SA" b="1" dirty="0" smtClean="0"/>
          </a:p>
          <a:p>
            <a:pPr>
              <a:buNone/>
            </a:pPr>
            <a:r>
              <a:rPr lang="ar-SA" b="1" dirty="0"/>
              <a:t> </a:t>
            </a:r>
            <a:r>
              <a:rPr lang="ar-SA" b="1" dirty="0" smtClean="0"/>
              <a:t>                                    </a:t>
            </a:r>
            <a:r>
              <a:rPr lang="en-US" b="1" dirty="0"/>
              <a:t>( A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B )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( A</a:t>
            </a:r>
            <a:r>
              <a:rPr lang="en-US" b="1" baseline="30000" dirty="0"/>
              <a:t>'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</a:t>
            </a:r>
            <a:r>
              <a:rPr lang="en-US" b="1" dirty="0"/>
              <a:t> B ) = B</a:t>
            </a:r>
            <a:endParaRPr lang="en-US" dirty="0"/>
          </a:p>
          <a:p>
            <a:endParaRPr lang="ar-SA" dirty="0"/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2881312" y="3579812"/>
            <a:ext cx="2690819" cy="1635138"/>
            <a:chOff x="4538" y="5638"/>
            <a:chExt cx="2520" cy="144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4538" y="5638"/>
              <a:ext cx="25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</a:t>
              </a:r>
              <a:endPara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580" name="Group 4"/>
            <p:cNvGrpSpPr>
              <a:grpSpLocks/>
            </p:cNvGrpSpPr>
            <p:nvPr/>
          </p:nvGrpSpPr>
          <p:grpSpPr bwMode="auto">
            <a:xfrm>
              <a:off x="4778" y="6098"/>
              <a:ext cx="2040" cy="540"/>
              <a:chOff x="4778" y="6557"/>
              <a:chExt cx="2040" cy="540"/>
            </a:xfrm>
          </p:grpSpPr>
          <p:sp>
            <p:nvSpPr>
              <p:cNvPr id="24581" name="Oval 5"/>
              <p:cNvSpPr>
                <a:spLocks noChangeArrowheads="1"/>
              </p:cNvSpPr>
              <p:nvPr/>
            </p:nvSpPr>
            <p:spPr bwMode="auto">
              <a:xfrm>
                <a:off x="4778" y="6557"/>
                <a:ext cx="108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   </a:t>
                </a:r>
                <a:endParaRPr kumimoji="0" lang="ar-S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82" name="Oval 6"/>
              <p:cNvSpPr>
                <a:spLocks noChangeArrowheads="1"/>
              </p:cNvSpPr>
              <p:nvPr/>
            </p:nvSpPr>
            <p:spPr bwMode="auto">
              <a:xfrm>
                <a:off x="5618" y="6557"/>
                <a:ext cx="1200" cy="5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B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endParaRPr kumimoji="0" lang="ar-S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3200" b="1" u="sng" dirty="0" smtClean="0"/>
              <a:t>التطبيقات من مجموعة مرجعية إلى  المجموعة  </a:t>
            </a:r>
            <a:r>
              <a:rPr lang="en-US" sz="3200" b="1" u="sng" dirty="0" smtClean="0">
                <a:sym typeface="Symbol"/>
              </a:rPr>
              <a:t></a:t>
            </a:r>
            <a:r>
              <a:rPr lang="en-US" sz="3200" b="1" u="sng" dirty="0" smtClean="0"/>
              <a:t> 0 , 1 </a:t>
            </a:r>
            <a:r>
              <a:rPr lang="en-US" sz="3200" b="1" u="sng" dirty="0" smtClean="0">
                <a:sym typeface="Symbol"/>
              </a:rPr>
              <a:t>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b="1" dirty="0" smtClean="0"/>
              <a:t>التطبيق </a:t>
            </a:r>
            <a:r>
              <a:rPr lang="ar-SA" b="1" dirty="0"/>
              <a:t>المميز لمجموعة مرجعية إلى المجموعة </a:t>
            </a:r>
            <a:r>
              <a:rPr lang="en-US" b="1" dirty="0">
                <a:sym typeface="Symbol"/>
              </a:rPr>
              <a:t></a:t>
            </a:r>
            <a:r>
              <a:rPr lang="en-US" b="1" dirty="0"/>
              <a:t> 0 , 1 </a:t>
            </a:r>
            <a:r>
              <a:rPr lang="en-US" b="1" dirty="0">
                <a:sym typeface="Symbol"/>
              </a:rPr>
              <a:t></a:t>
            </a:r>
            <a:r>
              <a:rPr lang="ar-SA" b="1" dirty="0"/>
              <a:t>:</a:t>
            </a:r>
            <a:endParaRPr lang="en-US" dirty="0"/>
          </a:p>
          <a:p>
            <a:pPr>
              <a:buNone/>
            </a:pPr>
            <a:r>
              <a:rPr lang="ar-SA" b="1" dirty="0" smtClean="0"/>
              <a:t>  لتكن </a:t>
            </a:r>
            <a:r>
              <a:rPr lang="en-US" b="1" dirty="0"/>
              <a:t>A</a:t>
            </a:r>
            <a:r>
              <a:rPr lang="ar-SA" b="1" dirty="0"/>
              <a:t> مجموعة جزئية من مجموعة مرجعية </a:t>
            </a:r>
            <a:r>
              <a:rPr lang="en-US" b="1" dirty="0"/>
              <a:t>E</a:t>
            </a:r>
            <a:r>
              <a:rPr lang="ar-SA" b="1" dirty="0"/>
              <a:t> . نعرف التطبيق المميز </a:t>
            </a:r>
            <a:r>
              <a:rPr lang="en-US" b="1" dirty="0">
                <a:sym typeface="Symbol"/>
              </a:rPr>
              <a:t></a:t>
            </a:r>
            <a:r>
              <a:rPr lang="en-US" b="1" baseline="-25000" dirty="0"/>
              <a:t>A</a:t>
            </a:r>
            <a:r>
              <a:rPr lang="ar-SA" b="1" dirty="0"/>
              <a:t> للمجموعة الجزئية </a:t>
            </a:r>
            <a:r>
              <a:rPr lang="en-US" b="1" dirty="0"/>
              <a:t>A</a:t>
            </a:r>
            <a:r>
              <a:rPr lang="ar-SA" b="1" dirty="0"/>
              <a:t> بأنه التطبيق:</a:t>
            </a:r>
            <a:endParaRPr lang="en-US" dirty="0"/>
          </a:p>
          <a:p>
            <a:pPr algn="l" rtl="0">
              <a:buNone/>
            </a:pPr>
            <a:r>
              <a:rPr lang="en-US" b="1" dirty="0"/>
              <a:t>          </a:t>
            </a:r>
            <a:r>
              <a:rPr lang="en-US" b="1" dirty="0">
                <a:sym typeface="Symbol"/>
              </a:rPr>
              <a:t></a:t>
            </a:r>
            <a:r>
              <a:rPr lang="en-US" b="1" baseline="-25000" dirty="0"/>
              <a:t>A</a:t>
            </a:r>
            <a:r>
              <a:rPr lang="en-US" b="1" dirty="0"/>
              <a:t> : E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</a:t>
            </a:r>
            <a:r>
              <a:rPr lang="en-US" b="1" dirty="0"/>
              <a:t> 0 , 1 </a:t>
            </a:r>
            <a:r>
              <a:rPr lang="en-US" b="1" dirty="0">
                <a:sym typeface="Symbol"/>
              </a:rPr>
              <a:t></a:t>
            </a:r>
            <a:r>
              <a:rPr lang="en-US" b="1" dirty="0"/>
              <a:t> : x 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 </a:t>
            </a:r>
            <a:r>
              <a:rPr lang="en-US" b="1" dirty="0">
                <a:sym typeface="Symbol"/>
              </a:rPr>
              <a:t></a:t>
            </a:r>
            <a:r>
              <a:rPr lang="en-US" b="1" baseline="-25000" dirty="0"/>
              <a:t>A</a:t>
            </a:r>
            <a:r>
              <a:rPr lang="en-US" b="1" dirty="0"/>
              <a:t> ( x )           </a:t>
            </a:r>
            <a:endParaRPr lang="en-US" dirty="0"/>
          </a:p>
          <a:p>
            <a:r>
              <a:rPr lang="ar-SA" b="1" dirty="0"/>
              <a:t>والمعرف </a:t>
            </a:r>
            <a:r>
              <a:rPr lang="ar-SA" b="1" dirty="0" smtClean="0"/>
              <a:t>بـالشكل</a:t>
            </a:r>
            <a:endParaRPr lang="en-US" dirty="0"/>
          </a:p>
          <a:p>
            <a:pPr algn="l" rtl="0"/>
            <a:r>
              <a:rPr lang="en-US" b="1" dirty="0"/>
              <a:t>                              1  ;  x </a:t>
            </a:r>
            <a:r>
              <a:rPr lang="en-US" b="1" dirty="0">
                <a:sym typeface="Symbol"/>
              </a:rPr>
              <a:t></a:t>
            </a:r>
            <a:r>
              <a:rPr lang="en-US" b="1" dirty="0"/>
              <a:t> A</a:t>
            </a:r>
            <a:endParaRPr lang="en-US" dirty="0"/>
          </a:p>
          <a:p>
            <a:pPr algn="l" rtl="0"/>
            <a:r>
              <a:rPr lang="en-US" b="1" dirty="0"/>
              <a:t>     </a:t>
            </a:r>
            <a:r>
              <a:rPr lang="en-US" b="1" dirty="0">
                <a:sym typeface="Symbol"/>
              </a:rPr>
              <a:t></a:t>
            </a:r>
            <a:r>
              <a:rPr lang="en-US" b="1" baseline="-25000" dirty="0"/>
              <a:t>A</a:t>
            </a:r>
            <a:r>
              <a:rPr lang="en-US" b="1" dirty="0"/>
              <a:t> ( x ) =      </a:t>
            </a:r>
            <a:endParaRPr lang="en-US" dirty="0"/>
          </a:p>
          <a:p>
            <a:pPr algn="l" rtl="0"/>
            <a:r>
              <a:rPr lang="en-US" b="1" dirty="0"/>
              <a:t>                              0 ;   x </a:t>
            </a:r>
            <a:r>
              <a:rPr lang="en-US" b="1" dirty="0">
                <a:sym typeface="Symbol"/>
              </a:rPr>
              <a:t></a:t>
            </a:r>
            <a:r>
              <a:rPr lang="en-US" b="1" dirty="0"/>
              <a:t> A</a:t>
            </a:r>
            <a:endParaRPr lang="en-US" dirty="0"/>
          </a:p>
          <a:p>
            <a:endParaRPr lang="ar-SA" dirty="0"/>
          </a:p>
        </p:txBody>
      </p:sp>
      <p:sp>
        <p:nvSpPr>
          <p:cNvPr id="4" name="قوس كبير أيسر 3"/>
          <p:cNvSpPr/>
          <p:nvPr/>
        </p:nvSpPr>
        <p:spPr>
          <a:xfrm>
            <a:off x="2857488" y="4429132"/>
            <a:ext cx="357190" cy="12144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ar-SA" b="1" u="sng" dirty="0" smtClean="0"/>
              <a:t>مثال</a:t>
            </a:r>
            <a:r>
              <a:rPr lang="ar-SA" b="1" u="sng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5143536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 smtClean="0"/>
              <a:t>لتكن </a:t>
            </a:r>
            <a:r>
              <a:rPr lang="en-US" b="1" dirty="0" smtClean="0"/>
              <a:t>   </a:t>
            </a:r>
            <a:r>
              <a:rPr lang="en-US" b="1" dirty="0" smtClean="0"/>
              <a:t>E = </a:t>
            </a:r>
            <a:r>
              <a:rPr lang="en-US" b="1" dirty="0" smtClean="0">
                <a:sym typeface="Symbol"/>
              </a:rPr>
              <a:t></a:t>
            </a:r>
            <a:r>
              <a:rPr lang="en-US" b="1" dirty="0" smtClean="0"/>
              <a:t> x</a:t>
            </a:r>
            <a:r>
              <a:rPr lang="en-US" b="1" baseline="-25000" dirty="0" smtClean="0"/>
              <a:t>1</a:t>
            </a:r>
            <a:r>
              <a:rPr lang="en-US" b="1" dirty="0" smtClean="0"/>
              <a:t> , …, x</a:t>
            </a:r>
            <a:r>
              <a:rPr lang="en-US" b="1" baseline="-25000" dirty="0" smtClean="0"/>
              <a:t>5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</a:t>
            </a:r>
            <a:r>
              <a:rPr lang="ar-SA" b="1" dirty="0" smtClean="0"/>
              <a:t>و  </a:t>
            </a:r>
            <a:r>
              <a:rPr lang="en-US" b="1" dirty="0" smtClean="0"/>
              <a:t>A = </a:t>
            </a:r>
            <a:r>
              <a:rPr lang="en-US" b="1" dirty="0" smtClean="0">
                <a:sym typeface="Symbol"/>
              </a:rPr>
              <a:t></a:t>
            </a:r>
            <a:r>
              <a:rPr lang="en-US" b="1" dirty="0" smtClean="0"/>
              <a:t> x</a:t>
            </a:r>
            <a:r>
              <a:rPr lang="en-US" b="1" baseline="-25000" dirty="0" smtClean="0"/>
              <a:t>1</a:t>
            </a:r>
            <a:r>
              <a:rPr lang="en-US" b="1" dirty="0" smtClean="0"/>
              <a:t> , x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</a:t>
            </a:r>
            <a:r>
              <a:rPr lang="ar-SA" b="1" dirty="0" smtClean="0"/>
              <a:t>  وفي هذه الحالة يمكن تمثيل التطبيق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/>
              <a:t>A</a:t>
            </a:r>
            <a:r>
              <a:rPr lang="ar-SA" b="1" dirty="0" smtClean="0"/>
              <a:t> </a:t>
            </a:r>
            <a:r>
              <a:rPr lang="ar-SA" b="1" dirty="0" smtClean="0"/>
              <a:t>بالشكل </a:t>
            </a:r>
            <a:r>
              <a:rPr lang="ar-SA" b="1" dirty="0" smtClean="0"/>
              <a:t>التالي:</a:t>
            </a:r>
            <a:endParaRPr lang="en-US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 smtClean="0"/>
              <a:t>نرمز إلى مجموعة التطبيقات  المميزة لكل عناصر </a:t>
            </a:r>
            <a:r>
              <a:rPr lang="en-US" b="1" dirty="0" smtClean="0"/>
              <a:t>P( E)</a:t>
            </a:r>
            <a:r>
              <a:rPr lang="ar-SA" b="1" dirty="0" smtClean="0"/>
              <a:t>  بـ 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( E )</a:t>
            </a:r>
            <a:r>
              <a:rPr lang="ar-SA" b="1" dirty="0" smtClean="0"/>
              <a:t> . من جهة </a:t>
            </a:r>
            <a:r>
              <a:rPr lang="ar-SA" b="1" dirty="0" smtClean="0"/>
              <a:t>أخرى </a:t>
            </a:r>
            <a:r>
              <a:rPr lang="ar-SA" b="1" dirty="0" smtClean="0"/>
              <a:t>هناك تقابل بين </a:t>
            </a:r>
            <a:r>
              <a:rPr lang="en-US" b="1" dirty="0" smtClean="0"/>
              <a:t>P( E) </a:t>
            </a:r>
            <a:r>
              <a:rPr lang="ar-SA" b="1" dirty="0" smtClean="0"/>
              <a:t> و  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( E ) </a:t>
            </a:r>
            <a:r>
              <a:rPr lang="ar-SA" b="1" dirty="0" smtClean="0"/>
              <a:t> وعندما تكون المجموعة المرجعية </a:t>
            </a:r>
            <a:r>
              <a:rPr lang="en-US" b="1" dirty="0" smtClean="0"/>
              <a:t>E</a:t>
            </a:r>
            <a:r>
              <a:rPr lang="ar-SA" b="1" dirty="0" smtClean="0"/>
              <a:t> منتهية وعدد عناصرها </a:t>
            </a:r>
            <a:r>
              <a:rPr lang="en-US" b="1" dirty="0" smtClean="0"/>
              <a:t>n</a:t>
            </a:r>
            <a:r>
              <a:rPr lang="ar-SA" b="1" dirty="0" smtClean="0"/>
              <a:t> فأن كلا من </a:t>
            </a:r>
            <a:r>
              <a:rPr lang="en-US" b="1" dirty="0" smtClean="0"/>
              <a:t>P(E)</a:t>
            </a:r>
            <a:r>
              <a:rPr lang="ar-SA" b="1" dirty="0" smtClean="0"/>
              <a:t> و 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( E ) </a:t>
            </a:r>
            <a:r>
              <a:rPr lang="ar-SA" b="1" dirty="0" smtClean="0"/>
              <a:t> يحوي على </a:t>
            </a:r>
            <a:r>
              <a:rPr lang="en-US" b="1" dirty="0" smtClean="0"/>
              <a:t>2</a:t>
            </a:r>
            <a:r>
              <a:rPr lang="en-US" b="1" baseline="30000" dirty="0" smtClean="0"/>
              <a:t>n </a:t>
            </a:r>
            <a:r>
              <a:rPr lang="ar-SA" b="1" dirty="0" smtClean="0"/>
              <a:t> عنصرا.</a:t>
            </a:r>
            <a:endParaRPr lang="en-US" dirty="0" smtClean="0"/>
          </a:p>
          <a:p>
            <a:endParaRPr lang="ar-SA" dirty="0"/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1000100" y="2000240"/>
            <a:ext cx="4038608" cy="2786082"/>
            <a:chOff x="2498" y="13038"/>
            <a:chExt cx="4560" cy="3060"/>
          </a:xfrm>
        </p:grpSpPr>
        <p:sp>
          <p:nvSpPr>
            <p:cNvPr id="20483" name="Oval 3"/>
            <p:cNvSpPr>
              <a:spLocks noChangeArrowheads="1"/>
            </p:cNvSpPr>
            <p:nvPr/>
          </p:nvSpPr>
          <p:spPr bwMode="auto">
            <a:xfrm>
              <a:off x="2498" y="13038"/>
              <a:ext cx="2280" cy="30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A                    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r>
                <a:rPr kumimoji="0" lang="en-US" sz="28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         </a:t>
              </a:r>
            </a:p>
            <a:p>
              <a:pPr marL="0" marR="0" lvl="0" indent="0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r>
                <a:rPr kumimoji="0" lang="en-US" sz="28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</a:t>
              </a:r>
            </a:p>
            <a:p>
              <a:pPr marL="0" marR="0" lvl="0" indent="0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r>
                <a:rPr kumimoji="0" lang="en-US" sz="28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</a:t>
              </a:r>
              <a:endParaRPr kumimoji="0" lang="ar-SA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3143" y="13218"/>
              <a:ext cx="1155" cy="11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r>
                <a:rPr kumimoji="0" lang="en-US" sz="11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r>
                <a:rPr kumimoji="0" lang="en-US" sz="11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r>
                <a:rPr kumimoji="0" lang="en-US" sz="24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ar-SA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6338" y="14058"/>
              <a:ext cx="720" cy="15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4031" y="13744"/>
              <a:ext cx="2547" cy="8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3950" y="14136"/>
              <a:ext cx="2628" cy="4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3869" y="14686"/>
              <a:ext cx="2709" cy="4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 flipV="1">
              <a:off x="3950" y="15098"/>
              <a:ext cx="2628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 flipV="1">
              <a:off x="3950" y="15098"/>
              <a:ext cx="2628" cy="4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مثال</a:t>
            </a:r>
            <a:r>
              <a:rPr lang="ar-SA" b="1" u="sng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286412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 smtClean="0"/>
              <a:t>في </a:t>
            </a:r>
            <a:r>
              <a:rPr lang="ar-SA" b="1" dirty="0" smtClean="0"/>
              <a:t>حالة   </a:t>
            </a:r>
            <a:r>
              <a:rPr lang="en-US" b="1" dirty="0" smtClean="0"/>
              <a:t>E= </a:t>
            </a:r>
            <a:r>
              <a:rPr lang="en-US" b="1" dirty="0" smtClean="0">
                <a:sym typeface="Symbol"/>
              </a:rPr>
              <a:t></a:t>
            </a:r>
            <a:r>
              <a:rPr lang="en-US" b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, x</a:t>
            </a:r>
            <a:r>
              <a:rPr lang="en-US" b="1" baseline="-25000" dirty="0" smtClean="0"/>
              <a:t>2</a:t>
            </a:r>
            <a:r>
              <a:rPr lang="en-US" b="1" dirty="0" smtClean="0">
                <a:sym typeface="Symbol"/>
              </a:rPr>
              <a:t></a:t>
            </a:r>
            <a:r>
              <a:rPr lang="ar-SA" b="1" dirty="0" smtClean="0"/>
              <a:t> يكون: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     P(E) = </a:t>
            </a:r>
            <a:r>
              <a:rPr lang="en-US" b="1" dirty="0" smtClean="0">
                <a:sym typeface="Symbol"/>
              </a:rPr>
              <a:t></a:t>
            </a:r>
            <a:r>
              <a:rPr lang="en-US" b="1" dirty="0" smtClean="0"/>
              <a:t> , </a:t>
            </a:r>
            <a:r>
              <a:rPr lang="en-US" b="1" dirty="0" smtClean="0">
                <a:sym typeface="Symbol"/>
              </a:rPr>
              <a:t></a:t>
            </a:r>
            <a:r>
              <a:rPr lang="en-US" b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>
                <a:sym typeface="Symbol"/>
              </a:rPr>
              <a:t></a:t>
            </a:r>
            <a:r>
              <a:rPr lang="en-US" b="1" dirty="0" smtClean="0"/>
              <a:t>,</a:t>
            </a:r>
            <a:r>
              <a:rPr lang="en-US" b="1" dirty="0" smtClean="0">
                <a:sym typeface="Symbol"/>
              </a:rPr>
              <a:t></a:t>
            </a:r>
            <a:r>
              <a:rPr lang="en-US" b="1" dirty="0" smtClean="0"/>
              <a:t>x</a:t>
            </a:r>
            <a:r>
              <a:rPr lang="en-US" b="1" baseline="-25000" dirty="0" smtClean="0"/>
              <a:t>2</a:t>
            </a:r>
            <a:r>
              <a:rPr lang="en-US" b="1" dirty="0" smtClean="0">
                <a:sym typeface="Symbol"/>
              </a:rPr>
              <a:t></a:t>
            </a:r>
            <a:r>
              <a:rPr lang="en-US" b="1" dirty="0" smtClean="0"/>
              <a:t>,</a:t>
            </a:r>
            <a:r>
              <a:rPr lang="en-US" b="1" dirty="0" smtClean="0">
                <a:sym typeface="Symbol"/>
              </a:rPr>
              <a:t></a:t>
            </a:r>
            <a:r>
              <a:rPr lang="en-US" b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, x</a:t>
            </a:r>
            <a:r>
              <a:rPr lang="en-US" b="1" baseline="-25000" dirty="0" smtClean="0"/>
              <a:t>2</a:t>
            </a:r>
            <a:r>
              <a:rPr lang="en-US" b="1" dirty="0" smtClean="0">
                <a:sym typeface="Symbol"/>
              </a:rPr>
              <a:t>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     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( E ) = </a:t>
            </a:r>
            <a:r>
              <a:rPr lang="en-US" b="1" dirty="0" smtClean="0">
                <a:sym typeface="Symbol"/>
              </a:rPr>
              <a:t></a:t>
            </a:r>
            <a:r>
              <a:rPr lang="en-US" b="1" baseline="-25000" dirty="0" smtClean="0">
                <a:sym typeface="Symbol"/>
              </a:rPr>
              <a:t></a:t>
            </a:r>
            <a:r>
              <a:rPr lang="en-US" b="1" dirty="0" smtClean="0"/>
              <a:t> ,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>
                <a:sym typeface="Symbol"/>
              </a:rPr>
              <a:t></a:t>
            </a:r>
            <a:r>
              <a:rPr lang="en-US" b="1" baseline="-25000" dirty="0" smtClean="0"/>
              <a:t>x1</a:t>
            </a:r>
            <a:r>
              <a:rPr lang="en-US" b="1" baseline="-25000" dirty="0" smtClean="0">
                <a:sym typeface="Symbol"/>
              </a:rPr>
              <a:t></a:t>
            </a:r>
            <a:r>
              <a:rPr lang="en-US" b="1" dirty="0" smtClean="0"/>
              <a:t> ,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>
                <a:sym typeface="Symbol"/>
              </a:rPr>
              <a:t></a:t>
            </a:r>
            <a:r>
              <a:rPr lang="en-US" b="1" baseline="-25000" dirty="0" smtClean="0"/>
              <a:t>x2</a:t>
            </a:r>
            <a:r>
              <a:rPr lang="en-US" b="1" baseline="-25000" dirty="0" smtClean="0">
                <a:sym typeface="Symbol"/>
              </a:rPr>
              <a:t></a:t>
            </a:r>
            <a:r>
              <a:rPr lang="en-US" b="1" baseline="-25000" dirty="0" smtClean="0"/>
              <a:t> </a:t>
            </a:r>
            <a:r>
              <a:rPr lang="en-US" b="1" dirty="0" smtClean="0"/>
              <a:t>,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>
                <a:sym typeface="Symbol"/>
              </a:rPr>
              <a:t></a:t>
            </a:r>
            <a:r>
              <a:rPr lang="en-US" b="1" baseline="-25000" dirty="0" smtClean="0"/>
              <a:t>x1 , x2</a:t>
            </a:r>
            <a:r>
              <a:rPr lang="en-US" b="1" baseline="-25000" dirty="0" smtClean="0">
                <a:sym typeface="Symbol"/>
              </a:rPr>
              <a:t></a:t>
            </a:r>
            <a:r>
              <a:rPr lang="en-US" b="1" dirty="0" smtClean="0">
                <a:sym typeface="Symbol"/>
              </a:rPr>
              <a:t></a:t>
            </a:r>
            <a:endParaRPr lang="en-US" dirty="0" smtClean="0"/>
          </a:p>
          <a:p>
            <a:r>
              <a:rPr lang="ar-SA" b="1" dirty="0" smtClean="0"/>
              <a:t>حيث: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      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>
                <a:sym typeface="Symbol"/>
              </a:rPr>
              <a:t></a:t>
            </a:r>
            <a:r>
              <a:rPr lang="en-US" b="1" dirty="0" smtClean="0"/>
              <a:t> : E </a:t>
            </a:r>
            <a:r>
              <a:rPr lang="en-US" b="1" dirty="0" smtClean="0">
                <a:sym typeface="Symbol"/>
              </a:rPr>
              <a:t></a:t>
            </a:r>
            <a:r>
              <a:rPr lang="en-US" b="1" dirty="0" smtClean="0"/>
              <a:t> 0 , 1</a:t>
            </a:r>
            <a:r>
              <a:rPr lang="en-US" b="1" dirty="0" smtClean="0">
                <a:sym typeface="Symbol"/>
              </a:rPr>
              <a:t></a:t>
            </a:r>
            <a:r>
              <a:rPr lang="en-US" b="1" dirty="0" smtClean="0"/>
              <a:t>: x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0 , x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0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      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>
                <a:sym typeface="Symbol"/>
              </a:rPr>
              <a:t></a:t>
            </a:r>
            <a:r>
              <a:rPr lang="en-US" b="1" baseline="-25000" dirty="0" smtClean="0"/>
              <a:t>x1</a:t>
            </a:r>
            <a:r>
              <a:rPr lang="en-US" b="1" baseline="-25000" dirty="0" smtClean="0">
                <a:sym typeface="Symbol"/>
              </a:rPr>
              <a:t></a:t>
            </a:r>
            <a:r>
              <a:rPr lang="en-US" b="1" dirty="0" smtClean="0"/>
              <a:t> : E </a:t>
            </a:r>
            <a:r>
              <a:rPr lang="en-US" b="1" dirty="0" smtClean="0">
                <a:sym typeface="Symbol"/>
              </a:rPr>
              <a:t></a:t>
            </a:r>
            <a:r>
              <a:rPr lang="en-US" b="1" dirty="0" smtClean="0"/>
              <a:t> 0 , 1</a:t>
            </a:r>
            <a:r>
              <a:rPr lang="en-US" b="1" dirty="0" smtClean="0">
                <a:sym typeface="Symbol"/>
              </a:rPr>
              <a:t></a:t>
            </a:r>
            <a:r>
              <a:rPr lang="en-US" b="1" dirty="0" smtClean="0"/>
              <a:t>: x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1 , x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0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      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>
                <a:sym typeface="Symbol"/>
              </a:rPr>
              <a:t></a:t>
            </a:r>
            <a:r>
              <a:rPr lang="en-US" b="1" baseline="-25000" dirty="0" smtClean="0"/>
              <a:t>x2</a:t>
            </a:r>
            <a:r>
              <a:rPr lang="en-US" b="1" baseline="-25000" dirty="0" smtClean="0">
                <a:sym typeface="Symbol"/>
              </a:rPr>
              <a:t></a:t>
            </a:r>
            <a:r>
              <a:rPr lang="en-US" b="1" dirty="0" smtClean="0"/>
              <a:t> : E </a:t>
            </a:r>
            <a:r>
              <a:rPr lang="en-US" b="1" dirty="0" smtClean="0">
                <a:sym typeface="Symbol"/>
              </a:rPr>
              <a:t></a:t>
            </a:r>
            <a:r>
              <a:rPr lang="en-US" b="1" dirty="0" smtClean="0"/>
              <a:t> 0 , 1</a:t>
            </a:r>
            <a:r>
              <a:rPr lang="en-US" b="1" dirty="0" smtClean="0">
                <a:sym typeface="Symbol"/>
              </a:rPr>
              <a:t></a:t>
            </a:r>
            <a:r>
              <a:rPr lang="en-US" b="1" dirty="0" smtClean="0"/>
              <a:t>: x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0 , x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1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      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>
                <a:sym typeface="Symbol"/>
              </a:rPr>
              <a:t></a:t>
            </a:r>
            <a:r>
              <a:rPr lang="en-US" b="1" baseline="-25000" dirty="0" smtClean="0"/>
              <a:t>x1 , x2</a:t>
            </a:r>
            <a:r>
              <a:rPr lang="en-US" b="1" baseline="-25000" dirty="0" smtClean="0">
                <a:sym typeface="Symbol"/>
              </a:rPr>
              <a:t></a:t>
            </a:r>
            <a:r>
              <a:rPr lang="en-US" b="1" dirty="0" smtClean="0"/>
              <a:t> : E </a:t>
            </a:r>
            <a:r>
              <a:rPr lang="en-US" b="1" dirty="0" smtClean="0">
                <a:sym typeface="Symbol"/>
              </a:rPr>
              <a:t></a:t>
            </a:r>
            <a:r>
              <a:rPr lang="en-US" b="1" dirty="0" smtClean="0"/>
              <a:t> 0 , 1</a:t>
            </a:r>
            <a:r>
              <a:rPr lang="en-US" b="1" dirty="0" smtClean="0">
                <a:sym typeface="Symbol"/>
              </a:rPr>
              <a:t></a:t>
            </a:r>
            <a:r>
              <a:rPr lang="en-US" b="1" dirty="0" smtClean="0"/>
              <a:t>: x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1 , x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</a:t>
            </a:r>
            <a:r>
              <a:rPr lang="en-US" b="1" dirty="0" smtClean="0"/>
              <a:t> 1</a:t>
            </a:r>
            <a:endParaRPr lang="en-US" dirty="0" smtClean="0"/>
          </a:p>
          <a:p>
            <a:r>
              <a:rPr lang="ar-SA" b="1" dirty="0" smtClean="0"/>
              <a:t>نلاحظ </a:t>
            </a:r>
            <a:r>
              <a:rPr lang="ar-SA" b="1" dirty="0" smtClean="0"/>
              <a:t>في المثال أن 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( E )</a:t>
            </a:r>
            <a:r>
              <a:rPr lang="ar-SA" b="1" dirty="0" smtClean="0"/>
              <a:t> تمثل مجموعة كل التطبيقات من </a:t>
            </a:r>
            <a:r>
              <a:rPr lang="en-US" b="1" dirty="0" smtClean="0"/>
              <a:t>E </a:t>
            </a:r>
            <a:r>
              <a:rPr lang="ar-SA" b="1" dirty="0" smtClean="0"/>
              <a:t>إلى </a:t>
            </a:r>
            <a:r>
              <a:rPr lang="en-US" b="1" dirty="0" smtClean="0">
                <a:sym typeface="Symbol"/>
              </a:rPr>
              <a:t></a:t>
            </a:r>
            <a:r>
              <a:rPr lang="en-US" b="1" dirty="0" smtClean="0"/>
              <a:t> 0 , 1</a:t>
            </a:r>
            <a:r>
              <a:rPr lang="en-US" b="1" dirty="0" smtClean="0">
                <a:sym typeface="Symbol"/>
              </a:rPr>
              <a:t></a:t>
            </a:r>
            <a:r>
              <a:rPr lang="ar-SA" b="1" dirty="0" smtClean="0"/>
              <a:t>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b="1" u="sng" dirty="0" smtClean="0"/>
              <a:t>مفهوم المجموعة المرجعية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ar-SA" b="1" dirty="0" smtClean="0"/>
              <a:t>عندما </a:t>
            </a:r>
            <a:r>
              <a:rPr lang="ar-SA" b="1" dirty="0"/>
              <a:t>نقوم بدراسة عناصر مجموعة ما ، نطلق على هذه المجموعة صفة المرجعية ونسميها مجموعة مرجعية لهذه الدراسة . فمثلا إذا أردنا القيام بدراسة أشجار غابة ما ، فأن مجموعة أشجار هذه الغابة تكون مجموعة مرجعية تحوي أشجار متنوعة من حيث العمر والقياس والنوع ( صنوبر ، بلوط ، جوز ، سنديان ، .... ).</a:t>
            </a:r>
            <a:endParaRPr lang="en-US" dirty="0"/>
          </a:p>
          <a:p>
            <a:pPr algn="just"/>
            <a:r>
              <a:rPr lang="ar-SA" b="1" dirty="0"/>
              <a:t>لنرمز لهذه المجموعة بـ   </a:t>
            </a:r>
            <a:r>
              <a:rPr lang="en-US" b="1" dirty="0"/>
              <a:t>E = </a:t>
            </a:r>
            <a:r>
              <a:rPr lang="en-US" b="1" dirty="0">
                <a:sym typeface="Symbol"/>
              </a:rPr>
              <a:t></a:t>
            </a:r>
            <a:r>
              <a:rPr lang="en-US" b="1" dirty="0"/>
              <a:t> x</a:t>
            </a:r>
            <a:r>
              <a:rPr lang="en-US" b="1" baseline="-25000" dirty="0"/>
              <a:t>1</a:t>
            </a:r>
            <a:r>
              <a:rPr lang="en-US" b="1" dirty="0"/>
              <a:t> , x</a:t>
            </a:r>
            <a:r>
              <a:rPr lang="en-US" b="1" baseline="-25000" dirty="0"/>
              <a:t>2</a:t>
            </a:r>
            <a:r>
              <a:rPr lang="en-US" b="1" dirty="0"/>
              <a:t> , …, x</a:t>
            </a:r>
            <a:r>
              <a:rPr lang="en-US" b="1" baseline="-25000" dirty="0"/>
              <a:t>n</a:t>
            </a:r>
            <a:r>
              <a:rPr lang="en-US" b="1" dirty="0">
                <a:sym typeface="Symbol"/>
              </a:rPr>
              <a:t></a:t>
            </a:r>
            <a:r>
              <a:rPr lang="ar-SA" b="1" dirty="0"/>
              <a:t> حيث يمثل كل عنصر </a:t>
            </a:r>
            <a:r>
              <a:rPr lang="en-US" b="1" dirty="0"/>
              <a:t>x</a:t>
            </a:r>
            <a:r>
              <a:rPr lang="en-US" b="1" baseline="-25000" dirty="0"/>
              <a:t>i</a:t>
            </a:r>
            <a:r>
              <a:rPr lang="en-US" b="1" dirty="0"/>
              <a:t> </a:t>
            </a:r>
            <a:r>
              <a:rPr lang="ar-SA" b="1" dirty="0"/>
              <a:t>إحدى أشجار هذه الغابة ويمثل </a:t>
            </a:r>
            <a:r>
              <a:rPr lang="en-US" b="1" dirty="0"/>
              <a:t>n</a:t>
            </a:r>
            <a:r>
              <a:rPr lang="ar-SA" b="1" dirty="0"/>
              <a:t> عدد الأشجار الكلي في هذه الغابة . لتكن </a:t>
            </a:r>
            <a:r>
              <a:rPr lang="en-US" b="1" dirty="0"/>
              <a:t>A</a:t>
            </a:r>
            <a:r>
              <a:rPr lang="ar-SA" b="1" dirty="0"/>
              <a:t> و </a:t>
            </a:r>
            <a:r>
              <a:rPr lang="en-US" b="1" dirty="0"/>
              <a:t>B</a:t>
            </a:r>
            <a:r>
              <a:rPr lang="ar-SA" b="1" dirty="0"/>
              <a:t> و </a:t>
            </a:r>
            <a:r>
              <a:rPr lang="en-US" b="1" dirty="0"/>
              <a:t>C</a:t>
            </a:r>
            <a:r>
              <a:rPr lang="ar-SA" b="1" dirty="0"/>
              <a:t> ثلاث مجموعات جزئية من </a:t>
            </a:r>
            <a:r>
              <a:rPr lang="en-US" b="1" dirty="0"/>
              <a:t>E</a:t>
            </a:r>
            <a:r>
              <a:rPr lang="ar-SA" b="1" dirty="0"/>
              <a:t> ، تمثل على التوالي مجموعة أشجار البلوط ومجموعة الأشجار التي يزيد عمرها عن خمسين عاما ومجموعة أشجار الصنوبر عندئذ يمكن تمثيل المجموعة المرجعية والمجموعات الجزئية الثلاث بيانيا بمخططات </a:t>
            </a:r>
            <a:r>
              <a:rPr lang="en-US" b="1" dirty="0"/>
              <a:t>Venn</a:t>
            </a:r>
            <a:r>
              <a:rPr lang="ar-SA" b="1" dirty="0"/>
              <a:t> بالشكل:</a:t>
            </a:r>
            <a:endParaRPr lang="en-US" dirty="0"/>
          </a:p>
          <a:p>
            <a:pPr algn="just"/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3200" b="1" u="sng" dirty="0" smtClean="0"/>
              <a:t>مبرهنة 2</a:t>
            </a:r>
            <a:r>
              <a:rPr lang="ar-SA" sz="3200" b="1" u="sng" dirty="0" smtClean="0"/>
              <a:t>:   </a:t>
            </a:r>
            <a:r>
              <a:rPr lang="ar-SA" sz="3200" b="1" dirty="0" smtClean="0"/>
              <a:t>إن </a:t>
            </a:r>
            <a:r>
              <a:rPr lang="ar-SA" sz="3200" b="1" dirty="0" smtClean="0"/>
              <a:t>مجموعة التطبيقات المميزة </a:t>
            </a:r>
            <a:r>
              <a:rPr lang="en-US" sz="3200" b="1" dirty="0" smtClean="0">
                <a:sym typeface="Symbol"/>
              </a:rPr>
              <a:t></a:t>
            </a:r>
            <a:r>
              <a:rPr lang="en-US" sz="3200" b="1" dirty="0" smtClean="0"/>
              <a:t> ( E )</a:t>
            </a:r>
            <a:r>
              <a:rPr lang="ar-SA" sz="3200" b="1" dirty="0" smtClean="0"/>
              <a:t> تتطابق مع مجموعة التطبيقات من </a:t>
            </a:r>
            <a:r>
              <a:rPr lang="en-US" sz="3200" b="1" dirty="0" smtClean="0"/>
              <a:t>E </a:t>
            </a:r>
            <a:r>
              <a:rPr lang="ar-SA" sz="3200" b="1" dirty="0" smtClean="0"/>
              <a:t>إلى </a:t>
            </a:r>
            <a:r>
              <a:rPr lang="en-US" sz="3200" b="1" dirty="0" smtClean="0">
                <a:sym typeface="Symbol"/>
              </a:rPr>
              <a:t></a:t>
            </a:r>
            <a:r>
              <a:rPr lang="en-US" sz="3200" b="1" dirty="0" smtClean="0"/>
              <a:t>0 , 1</a:t>
            </a:r>
            <a:r>
              <a:rPr lang="en-US" sz="3200" b="1" dirty="0" smtClean="0">
                <a:sym typeface="Symbol"/>
              </a:rPr>
              <a:t>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u="sng" dirty="0" smtClean="0"/>
              <a:t>الإثبات</a:t>
            </a:r>
            <a:r>
              <a:rPr lang="ar-SA" b="1" u="sng" dirty="0" smtClean="0"/>
              <a:t>:</a:t>
            </a:r>
            <a:endParaRPr lang="en-US" dirty="0" smtClean="0"/>
          </a:p>
          <a:p>
            <a:r>
              <a:rPr lang="ar-SA" b="1" dirty="0" smtClean="0"/>
              <a:t>من الواضح أن 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( E )</a:t>
            </a:r>
            <a:r>
              <a:rPr lang="ar-SA" b="1" dirty="0" smtClean="0"/>
              <a:t> محتواة في مجموعة التطبيقات من </a:t>
            </a:r>
            <a:r>
              <a:rPr lang="en-US" b="1" dirty="0" smtClean="0"/>
              <a:t>E  </a:t>
            </a:r>
            <a:r>
              <a:rPr lang="ar-SA" b="1" dirty="0" smtClean="0"/>
              <a:t>إلى </a:t>
            </a:r>
            <a:r>
              <a:rPr lang="en-US" b="1" dirty="0" smtClean="0">
                <a:sym typeface="Symbol"/>
              </a:rPr>
              <a:t></a:t>
            </a:r>
            <a:r>
              <a:rPr lang="en-US" b="1" dirty="0" smtClean="0"/>
              <a:t> 0 , 1</a:t>
            </a:r>
            <a:r>
              <a:rPr lang="en-US" b="1" dirty="0" smtClean="0">
                <a:sym typeface="Symbol"/>
              </a:rPr>
              <a:t></a:t>
            </a:r>
            <a:r>
              <a:rPr lang="ar-SA" b="1" dirty="0" smtClean="0"/>
              <a:t>.</a:t>
            </a:r>
            <a:endParaRPr lang="en-US" dirty="0" smtClean="0"/>
          </a:p>
          <a:p>
            <a:r>
              <a:rPr lang="ar-SA" b="1" dirty="0" smtClean="0"/>
              <a:t>ليكن </a:t>
            </a:r>
            <a:r>
              <a:rPr lang="en-US" b="1" dirty="0" smtClean="0"/>
              <a:t>f</a:t>
            </a:r>
            <a:r>
              <a:rPr lang="ar-SA" b="1" dirty="0" smtClean="0"/>
              <a:t> تطبيقا من </a:t>
            </a:r>
            <a:r>
              <a:rPr lang="en-US" b="1" dirty="0" smtClean="0"/>
              <a:t>E </a:t>
            </a:r>
            <a:r>
              <a:rPr lang="ar-SA" b="1" dirty="0" smtClean="0"/>
              <a:t>إلى </a:t>
            </a:r>
            <a:r>
              <a:rPr lang="en-US" b="1" dirty="0" smtClean="0">
                <a:sym typeface="Symbol"/>
              </a:rPr>
              <a:t></a:t>
            </a:r>
            <a:r>
              <a:rPr lang="en-US" b="1" dirty="0" smtClean="0"/>
              <a:t> 0 , 1</a:t>
            </a:r>
            <a:r>
              <a:rPr lang="en-US" b="1" dirty="0" smtClean="0">
                <a:sym typeface="Symbol"/>
              </a:rPr>
              <a:t></a:t>
            </a:r>
            <a:r>
              <a:rPr lang="ar-SA" b="1" dirty="0" smtClean="0"/>
              <a:t> ومن ثم كل عنصر من </a:t>
            </a:r>
            <a:r>
              <a:rPr lang="en-US" b="1" dirty="0" smtClean="0"/>
              <a:t>E</a:t>
            </a:r>
            <a:r>
              <a:rPr lang="ar-SA" b="1" dirty="0" smtClean="0"/>
              <a:t> يقبل صورة وفق </a:t>
            </a:r>
            <a:r>
              <a:rPr lang="en-US" b="1" dirty="0" smtClean="0"/>
              <a:t>f </a:t>
            </a:r>
            <a:r>
              <a:rPr lang="ar-SA" b="1" dirty="0" smtClean="0"/>
              <a:t>: إما </a:t>
            </a:r>
            <a:r>
              <a:rPr lang="en-US" b="1" dirty="0" smtClean="0"/>
              <a:t>0 </a:t>
            </a:r>
            <a:r>
              <a:rPr lang="ar-SA" b="1" dirty="0" smtClean="0"/>
              <a:t>أو </a:t>
            </a:r>
            <a:r>
              <a:rPr lang="en-US" b="1" dirty="0" smtClean="0"/>
              <a:t>1</a:t>
            </a:r>
            <a:r>
              <a:rPr lang="ar-SA" b="1" dirty="0" smtClean="0"/>
              <a:t> ولتكن </a:t>
            </a:r>
            <a:r>
              <a:rPr lang="en-US" b="1" dirty="0" smtClean="0"/>
              <a:t>A</a:t>
            </a:r>
            <a:r>
              <a:rPr lang="ar-SA" b="1" dirty="0" smtClean="0"/>
              <a:t> المجموعة الجزئية من </a:t>
            </a:r>
            <a:r>
              <a:rPr lang="en-US" b="1" dirty="0" smtClean="0"/>
              <a:t>E</a:t>
            </a:r>
            <a:r>
              <a:rPr lang="ar-SA" b="1" dirty="0" smtClean="0"/>
              <a:t> المكونة من العناصر التي صورها </a:t>
            </a:r>
            <a:r>
              <a:rPr lang="en-US" b="1" dirty="0" smtClean="0"/>
              <a:t>1</a:t>
            </a:r>
            <a:r>
              <a:rPr lang="ar-SA" b="1" dirty="0" smtClean="0"/>
              <a:t> وفق </a:t>
            </a:r>
            <a:r>
              <a:rPr lang="en-US" b="1" dirty="0" smtClean="0"/>
              <a:t>f</a:t>
            </a:r>
            <a:r>
              <a:rPr lang="ar-SA" b="1" dirty="0" smtClean="0"/>
              <a:t> عندها:</a:t>
            </a:r>
            <a:endParaRPr lang="en-US" dirty="0" smtClean="0"/>
          </a:p>
          <a:p>
            <a:r>
              <a:rPr lang="ar-SA" b="1" dirty="0" smtClean="0"/>
              <a:t>إذا كان  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A</a:t>
            </a:r>
            <a:r>
              <a:rPr lang="ar-SA" b="1" dirty="0" smtClean="0"/>
              <a:t>      فأن   </a:t>
            </a:r>
            <a:r>
              <a:rPr lang="en-US" b="1" dirty="0" smtClean="0"/>
              <a:t>   </a:t>
            </a:r>
            <a:r>
              <a:rPr lang="ar-SA" b="1" dirty="0" smtClean="0"/>
              <a:t>  </a:t>
            </a:r>
            <a:r>
              <a:rPr lang="en-US" b="1" dirty="0" smtClean="0"/>
              <a:t>f (x) = 1</a:t>
            </a:r>
            <a:endParaRPr lang="en-US" dirty="0" smtClean="0"/>
          </a:p>
          <a:p>
            <a:r>
              <a:rPr lang="ar-SA" b="1" dirty="0" smtClean="0"/>
              <a:t>وإذا كان   </a:t>
            </a:r>
            <a:r>
              <a:rPr lang="en-US" b="1" dirty="0" smtClean="0"/>
              <a:t>x </a:t>
            </a:r>
            <a:r>
              <a:rPr lang="en-US" b="1" dirty="0" smtClean="0">
                <a:sym typeface="Symbol"/>
              </a:rPr>
              <a:t></a:t>
            </a:r>
            <a:r>
              <a:rPr lang="en-US" b="1" dirty="0" smtClean="0"/>
              <a:t> A</a:t>
            </a:r>
            <a:r>
              <a:rPr lang="ar-SA" b="1" dirty="0" smtClean="0"/>
              <a:t>      فأن      </a:t>
            </a:r>
            <a:r>
              <a:rPr lang="en-US" b="1" dirty="0" smtClean="0"/>
              <a:t>f (x) = 0</a:t>
            </a:r>
            <a:endParaRPr lang="en-US" dirty="0" smtClean="0"/>
          </a:p>
          <a:p>
            <a:r>
              <a:rPr lang="ar-SA" b="1" dirty="0" smtClean="0"/>
              <a:t>ومن ثم فان </a:t>
            </a:r>
            <a:r>
              <a:rPr lang="en-US" b="1" dirty="0" smtClean="0"/>
              <a:t>f =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/>
              <a:t>A</a:t>
            </a:r>
            <a:r>
              <a:rPr lang="ar-SA" b="1" dirty="0" smtClean="0"/>
              <a:t>   أي أن   </a:t>
            </a:r>
            <a:r>
              <a:rPr lang="en-US" b="1" dirty="0" smtClean="0"/>
              <a:t>f </a:t>
            </a:r>
            <a:r>
              <a:rPr lang="en-US" b="1" dirty="0" smtClean="0">
                <a:sym typeface="Symbol"/>
              </a:rPr>
              <a:t></a:t>
            </a:r>
            <a:r>
              <a:rPr lang="en-US" b="1" dirty="0" smtClean="0"/>
              <a:t>(E)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العمليات على مجموعة التطبيقات  </a:t>
            </a:r>
            <a:r>
              <a:rPr lang="en-US" b="1" u="sng" dirty="0" smtClean="0">
                <a:sym typeface="Symbol"/>
              </a:rPr>
              <a:t></a:t>
            </a:r>
            <a:r>
              <a:rPr lang="en-US" b="1" u="sng" dirty="0" smtClean="0"/>
              <a:t> ( E </a:t>
            </a:r>
            <a:r>
              <a:rPr lang="en-US" b="1" u="sng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 smtClean="0"/>
              <a:t>نعرف </a:t>
            </a:r>
            <a:r>
              <a:rPr lang="ar-SA" b="1" dirty="0" smtClean="0"/>
              <a:t>على مجموعة التطبيقات 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( E )</a:t>
            </a:r>
            <a:r>
              <a:rPr lang="ar-SA" b="1" dirty="0" smtClean="0"/>
              <a:t> عمليتين ثنائيتين هما الجمع والضرب ونرمز إليهما بـ + </a:t>
            </a:r>
            <a:r>
              <a:rPr lang="ar-SA" b="1" dirty="0" smtClean="0"/>
              <a:t>و</a:t>
            </a:r>
            <a:r>
              <a:rPr lang="ar-SA" b="1" dirty="0" smtClean="0"/>
              <a:t> . وعملية أحادية هي الإتمام ونرمز لها بـ   </a:t>
            </a:r>
            <a:r>
              <a:rPr lang="en-US" b="1" baseline="30000" dirty="0" smtClean="0"/>
              <a:t>'</a:t>
            </a:r>
            <a:r>
              <a:rPr lang="ar-SA" b="1" dirty="0" smtClean="0"/>
              <a:t>  </a:t>
            </a:r>
            <a:endParaRPr lang="en-US" dirty="0" smtClean="0"/>
          </a:p>
          <a:p>
            <a:r>
              <a:rPr lang="ar-SA" b="1" u="sng" dirty="0" smtClean="0"/>
              <a:t>تعريف :</a:t>
            </a:r>
            <a:endParaRPr lang="en-US" dirty="0" smtClean="0"/>
          </a:p>
          <a:p>
            <a:r>
              <a:rPr lang="ar-SA" b="1" dirty="0" smtClean="0"/>
              <a:t>ليكن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/>
              <a:t>A</a:t>
            </a:r>
            <a:r>
              <a:rPr lang="ar-SA" b="1" dirty="0" smtClean="0"/>
              <a:t> و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/>
              <a:t>B</a:t>
            </a:r>
            <a:r>
              <a:rPr lang="en-US" b="1" dirty="0" smtClean="0"/>
              <a:t> </a:t>
            </a:r>
            <a:r>
              <a:rPr lang="ar-SA" b="1" dirty="0" smtClean="0"/>
              <a:t>  عنصرين من 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( E )</a:t>
            </a:r>
            <a:r>
              <a:rPr lang="ar-SA" b="1" dirty="0" smtClean="0"/>
              <a:t> نعرف عمليات الجمع والضرب والإتمام كما يلي:</a:t>
            </a:r>
            <a:endParaRPr lang="en-US" dirty="0" smtClean="0"/>
          </a:p>
          <a:p>
            <a:pPr algn="l" rtl="0"/>
            <a:r>
              <a:rPr lang="en-US" sz="3900" b="1" dirty="0" smtClean="0">
                <a:sym typeface="Symbol"/>
              </a:rPr>
              <a:t></a:t>
            </a:r>
            <a:r>
              <a:rPr lang="en-US" sz="3900" b="1" baseline="-25000" dirty="0" smtClean="0"/>
              <a:t>A</a:t>
            </a:r>
            <a:r>
              <a:rPr lang="en-US" sz="3900" b="1" dirty="0" smtClean="0"/>
              <a:t> + </a:t>
            </a:r>
            <a:r>
              <a:rPr lang="en-US" sz="3900" b="1" dirty="0" smtClean="0">
                <a:sym typeface="Symbol"/>
              </a:rPr>
              <a:t></a:t>
            </a:r>
            <a:r>
              <a:rPr lang="en-US" sz="3900" b="1" baseline="-25000" dirty="0" smtClean="0"/>
              <a:t>B</a:t>
            </a:r>
            <a:r>
              <a:rPr lang="en-US" sz="3900" b="1" dirty="0" smtClean="0"/>
              <a:t> = </a:t>
            </a:r>
            <a:r>
              <a:rPr lang="en-US" sz="3900" b="1" dirty="0" smtClean="0">
                <a:sym typeface="Symbol"/>
              </a:rPr>
              <a:t></a:t>
            </a:r>
            <a:r>
              <a:rPr lang="en-US" sz="3900" b="1" baseline="-25000" dirty="0" smtClean="0"/>
              <a:t>A</a:t>
            </a:r>
            <a:r>
              <a:rPr lang="en-US" sz="3900" b="1" baseline="-25000" dirty="0" smtClean="0">
                <a:sym typeface="Symbol"/>
              </a:rPr>
              <a:t></a:t>
            </a:r>
            <a:r>
              <a:rPr lang="en-US" sz="3900" b="1" baseline="-25000" dirty="0" smtClean="0"/>
              <a:t>B</a:t>
            </a:r>
            <a:endParaRPr lang="en-US" sz="3900" dirty="0" smtClean="0"/>
          </a:p>
          <a:p>
            <a:pPr algn="l" rtl="0"/>
            <a:r>
              <a:rPr lang="en-US" sz="3900" b="1" dirty="0" smtClean="0">
                <a:sym typeface="Symbol"/>
              </a:rPr>
              <a:t></a:t>
            </a:r>
            <a:r>
              <a:rPr lang="en-US" sz="3900" b="1" baseline="-25000" dirty="0" smtClean="0"/>
              <a:t>A</a:t>
            </a:r>
            <a:r>
              <a:rPr lang="en-US" sz="3900" b="1" dirty="0" smtClean="0"/>
              <a:t> . </a:t>
            </a:r>
            <a:r>
              <a:rPr lang="en-US" sz="3900" b="1" dirty="0" smtClean="0">
                <a:sym typeface="Symbol"/>
              </a:rPr>
              <a:t></a:t>
            </a:r>
            <a:r>
              <a:rPr lang="en-US" sz="3900" b="1" baseline="-25000" dirty="0" smtClean="0"/>
              <a:t>B</a:t>
            </a:r>
            <a:r>
              <a:rPr lang="en-US" sz="3900" b="1" dirty="0" smtClean="0"/>
              <a:t> = </a:t>
            </a:r>
            <a:r>
              <a:rPr lang="en-US" sz="3900" b="1" dirty="0" smtClean="0">
                <a:sym typeface="Symbol"/>
              </a:rPr>
              <a:t></a:t>
            </a:r>
            <a:r>
              <a:rPr lang="en-US" sz="3900" b="1" baseline="-25000" dirty="0" smtClean="0"/>
              <a:t>A</a:t>
            </a:r>
            <a:r>
              <a:rPr lang="en-US" sz="3900" b="1" baseline="-25000" dirty="0" smtClean="0">
                <a:sym typeface="Symbol"/>
              </a:rPr>
              <a:t></a:t>
            </a:r>
            <a:r>
              <a:rPr lang="en-US" sz="3900" b="1" baseline="-25000" dirty="0" smtClean="0"/>
              <a:t>B</a:t>
            </a:r>
            <a:endParaRPr lang="en-US" sz="3900" dirty="0" smtClean="0"/>
          </a:p>
          <a:p>
            <a:pPr algn="l" rtl="0"/>
            <a:r>
              <a:rPr lang="en-US" sz="3900" b="1" dirty="0" smtClean="0"/>
              <a:t>(</a:t>
            </a:r>
            <a:r>
              <a:rPr lang="en-US" sz="3900" b="1" dirty="0" smtClean="0">
                <a:sym typeface="Symbol"/>
              </a:rPr>
              <a:t></a:t>
            </a:r>
            <a:r>
              <a:rPr lang="en-US" sz="3900" b="1" baseline="-25000" dirty="0" smtClean="0"/>
              <a:t>A</a:t>
            </a:r>
            <a:r>
              <a:rPr lang="en-US" sz="3900" b="1" dirty="0" smtClean="0"/>
              <a:t>)</a:t>
            </a:r>
            <a:r>
              <a:rPr lang="en-US" sz="3900" b="1" baseline="30000" dirty="0" smtClean="0"/>
              <a:t>'</a:t>
            </a:r>
            <a:r>
              <a:rPr lang="en-US" sz="3900" b="1" dirty="0" smtClean="0"/>
              <a:t> = </a:t>
            </a:r>
            <a:r>
              <a:rPr lang="en-US" sz="3900" b="1" dirty="0" smtClean="0">
                <a:sym typeface="Symbol"/>
              </a:rPr>
              <a:t></a:t>
            </a:r>
            <a:r>
              <a:rPr lang="en-US" sz="3900" b="1" baseline="-25000" dirty="0" smtClean="0"/>
              <a:t>A'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يبرهن بسهولة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ar-SA" b="1" smtClean="0"/>
              <a:t>أن :   </a:t>
            </a:r>
            <a:r>
              <a:rPr lang="en-US" b="1" dirty="0" smtClean="0"/>
              <a:t>(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( E ) , + , . , </a:t>
            </a:r>
            <a:r>
              <a:rPr lang="en-US" b="1" baseline="30000" dirty="0" smtClean="0"/>
              <a:t>'</a:t>
            </a:r>
            <a:r>
              <a:rPr lang="en-US" b="1" dirty="0" smtClean="0"/>
              <a:t> ) </a:t>
            </a:r>
            <a:r>
              <a:rPr lang="ar-SA" b="1" dirty="0" smtClean="0"/>
              <a:t>تملك خواص شبيهة بالخواص الخمس الأساسية على </a:t>
            </a:r>
            <a:r>
              <a:rPr lang="ar-SA" b="1" dirty="0" smtClean="0"/>
              <a:t> </a:t>
            </a:r>
            <a:r>
              <a:rPr lang="en-US" b="1" dirty="0" smtClean="0"/>
              <a:t>( P(E) ,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,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,  </a:t>
            </a:r>
            <a:r>
              <a:rPr lang="en-US" b="1" dirty="0" smtClean="0">
                <a:sym typeface="Symbol"/>
              </a:rPr>
              <a:t></a:t>
            </a:r>
            <a:r>
              <a:rPr lang="en-US" b="1" dirty="0" smtClean="0"/>
              <a:t> ) </a:t>
            </a:r>
            <a:r>
              <a:rPr lang="ar-SA" b="1" dirty="0" smtClean="0"/>
              <a:t>لنبرهن مثلا على أن </a:t>
            </a:r>
            <a:r>
              <a:rPr lang="en-US" b="1" dirty="0" smtClean="0">
                <a:sym typeface="Symbol"/>
              </a:rPr>
              <a:t></a:t>
            </a:r>
            <a:r>
              <a:rPr lang="en-US" b="1" baseline="-25000" dirty="0" smtClean="0">
                <a:sym typeface="Symbol"/>
              </a:rPr>
              <a:t></a:t>
            </a:r>
            <a:r>
              <a:rPr lang="ar-SA" b="1" dirty="0" smtClean="0"/>
              <a:t> هو العنصر الحيادي بالنسبة للجمع في 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( E )</a:t>
            </a:r>
            <a:r>
              <a:rPr lang="ar-SA" b="1" dirty="0" smtClean="0"/>
              <a:t> :</a:t>
            </a:r>
            <a:endParaRPr lang="en-US" dirty="0" smtClean="0"/>
          </a:p>
          <a:p>
            <a:pPr algn="l" rtl="0"/>
            <a:r>
              <a:rPr lang="ar-SA" sz="4200" b="1" dirty="0" smtClean="0"/>
              <a:t> </a:t>
            </a:r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>
                <a:sym typeface="Symbol"/>
              </a:rPr>
              <a:t></a:t>
            </a:r>
            <a:r>
              <a:rPr lang="en-US" sz="4200" b="1" dirty="0" smtClean="0"/>
              <a:t> + </a:t>
            </a:r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/>
              <a:t>A </a:t>
            </a:r>
            <a:r>
              <a:rPr lang="en-US" sz="4200" b="1" dirty="0" smtClean="0"/>
              <a:t>=  </a:t>
            </a:r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>
                <a:sym typeface="Symbol"/>
              </a:rPr>
              <a:t></a:t>
            </a:r>
            <a:r>
              <a:rPr lang="en-US" sz="4200" b="1" baseline="-25000" dirty="0" smtClean="0"/>
              <a:t>A</a:t>
            </a:r>
            <a:r>
              <a:rPr lang="en-US" sz="4200" b="1" dirty="0" smtClean="0"/>
              <a:t> =</a:t>
            </a:r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/>
              <a:t>A</a:t>
            </a:r>
            <a:endParaRPr lang="en-US" sz="4200" dirty="0" smtClean="0"/>
          </a:p>
          <a:p>
            <a:pPr algn="l" rtl="0"/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/>
              <a:t>A</a:t>
            </a:r>
            <a:r>
              <a:rPr lang="en-US" sz="4200" b="1" dirty="0" smtClean="0"/>
              <a:t> + </a:t>
            </a:r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>
                <a:sym typeface="Symbol"/>
              </a:rPr>
              <a:t></a:t>
            </a:r>
            <a:r>
              <a:rPr lang="en-US" sz="4200" b="1" baseline="-25000" dirty="0" smtClean="0"/>
              <a:t> </a:t>
            </a:r>
            <a:r>
              <a:rPr lang="en-US" sz="4200" b="1" dirty="0" smtClean="0"/>
              <a:t>=  </a:t>
            </a:r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/>
              <a:t>A</a:t>
            </a:r>
            <a:r>
              <a:rPr lang="en-US" sz="4200" b="1" baseline="-25000" dirty="0" smtClean="0">
                <a:sym typeface="Symbol"/>
              </a:rPr>
              <a:t></a:t>
            </a:r>
            <a:r>
              <a:rPr lang="en-US" sz="4200" b="1" dirty="0" smtClean="0"/>
              <a:t> =</a:t>
            </a:r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/>
              <a:t>A</a:t>
            </a:r>
            <a:endParaRPr lang="en-US" sz="4200" dirty="0" smtClean="0"/>
          </a:p>
          <a:p>
            <a:pPr algn="just"/>
            <a:r>
              <a:rPr lang="ar-SA" b="1" dirty="0" smtClean="0"/>
              <a:t>ومن ثم </a:t>
            </a:r>
            <a:endParaRPr lang="en-US" dirty="0" smtClean="0"/>
          </a:p>
          <a:p>
            <a:pPr algn="l" rtl="0"/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>
                <a:sym typeface="Symbol"/>
              </a:rPr>
              <a:t></a:t>
            </a:r>
            <a:r>
              <a:rPr lang="en-US" sz="4200" b="1" dirty="0" smtClean="0"/>
              <a:t> + </a:t>
            </a:r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/>
              <a:t>A</a:t>
            </a:r>
            <a:r>
              <a:rPr lang="en-US" sz="4200" b="1" dirty="0" smtClean="0"/>
              <a:t> = </a:t>
            </a:r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/>
              <a:t>A</a:t>
            </a:r>
            <a:r>
              <a:rPr lang="en-US" sz="4200" b="1" dirty="0" smtClean="0"/>
              <a:t> + </a:t>
            </a:r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>
                <a:sym typeface="Symbol"/>
              </a:rPr>
              <a:t></a:t>
            </a:r>
            <a:r>
              <a:rPr lang="en-US" sz="4200" b="1" dirty="0" smtClean="0"/>
              <a:t> = </a:t>
            </a:r>
            <a:r>
              <a:rPr lang="en-US" sz="4200" b="1" dirty="0" smtClean="0">
                <a:sym typeface="Symbol"/>
              </a:rPr>
              <a:t></a:t>
            </a:r>
            <a:r>
              <a:rPr lang="en-US" sz="4200" b="1" baseline="-25000" dirty="0" smtClean="0"/>
              <a:t>A</a:t>
            </a:r>
            <a:r>
              <a:rPr lang="en-US" sz="4200" b="1" dirty="0" smtClean="0"/>
              <a:t> </a:t>
            </a:r>
            <a:endParaRPr lang="en-US" sz="4200" dirty="0" smtClean="0"/>
          </a:p>
          <a:p>
            <a:pPr algn="just"/>
            <a:r>
              <a:rPr lang="ar-SA" b="1" dirty="0" smtClean="0"/>
              <a:t>أخيرا نجد في </a:t>
            </a:r>
            <a:r>
              <a:rPr lang="en-US" b="1" dirty="0" smtClean="0"/>
              <a:t>(</a:t>
            </a:r>
            <a:r>
              <a:rPr lang="en-US" b="1" dirty="0" smtClean="0">
                <a:sym typeface="Symbol"/>
              </a:rPr>
              <a:t></a:t>
            </a:r>
            <a:r>
              <a:rPr lang="en-US" b="1" dirty="0" smtClean="0"/>
              <a:t> ( E ) , + , . , </a:t>
            </a:r>
            <a:r>
              <a:rPr lang="en-US" b="1" baseline="30000" dirty="0" smtClean="0"/>
              <a:t>'</a:t>
            </a:r>
            <a:r>
              <a:rPr lang="en-US" b="1" dirty="0" smtClean="0"/>
              <a:t> )</a:t>
            </a:r>
            <a:r>
              <a:rPr lang="ar-SA" b="1" dirty="0" smtClean="0"/>
              <a:t>  كل الخواص الموجودة </a:t>
            </a:r>
            <a:r>
              <a:rPr lang="ar-SA" b="1" dirty="0" smtClean="0"/>
              <a:t>في         </a:t>
            </a:r>
            <a:r>
              <a:rPr lang="en-US" b="1" dirty="0" smtClean="0"/>
              <a:t>( P(E) ,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,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,  </a:t>
            </a:r>
            <a:r>
              <a:rPr lang="en-US" b="1" dirty="0" smtClean="0">
                <a:sym typeface="Symbol"/>
              </a:rPr>
              <a:t></a:t>
            </a:r>
            <a:r>
              <a:rPr lang="en-US" b="1" dirty="0" smtClean="0"/>
              <a:t> )</a:t>
            </a:r>
            <a:r>
              <a:rPr lang="ar-SA" b="1" dirty="0" smtClean="0"/>
              <a:t> بالرغم من كونهما مكونين من عناصر ذات طبيعة مختلفة.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مخططات </a:t>
            </a:r>
            <a:r>
              <a:rPr lang="en-US" b="1" dirty="0" smtClean="0"/>
              <a:t>Venn</a:t>
            </a:r>
            <a:r>
              <a:rPr lang="ar-SA" b="1" dirty="0" smtClean="0"/>
              <a:t> </a:t>
            </a:r>
            <a:endParaRPr lang="ar-SA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071670" y="2928934"/>
            <a:ext cx="5500726" cy="2214578"/>
            <a:chOff x="3338" y="4478"/>
            <a:chExt cx="5520" cy="25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3338" y="4478"/>
              <a:ext cx="5520" cy="25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200" dirty="0" smtClean="0"/>
                <a:t>E</a:t>
              </a:r>
              <a:r>
                <a:rPr lang="en-US" dirty="0" smtClean="0"/>
                <a:t>                                                                                               </a:t>
              </a:r>
              <a:endParaRPr lang="ar-SA" dirty="0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6098" y="5198"/>
              <a:ext cx="1560" cy="10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200" dirty="0" smtClean="0"/>
                <a:t>C </a:t>
              </a:r>
              <a:r>
                <a:rPr lang="en-US" dirty="0" smtClean="0"/>
                <a:t>     </a:t>
              </a:r>
              <a:endParaRPr lang="ar-SA" dirty="0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3578" y="5018"/>
              <a:ext cx="1800" cy="14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ar-SA" sz="3200" dirty="0" smtClean="0"/>
                <a:t>     </a:t>
              </a:r>
              <a:r>
                <a:rPr lang="en-US" sz="3200" dirty="0" smtClean="0"/>
                <a:t>A</a:t>
              </a:r>
              <a:endParaRPr lang="ar-SA" sz="3200" dirty="0"/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4898" y="5378"/>
              <a:ext cx="1680" cy="72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800" dirty="0" smtClean="0"/>
                <a:t>B</a:t>
              </a:r>
              <a:r>
                <a:rPr lang="en-US" dirty="0" smtClean="0"/>
                <a:t>         </a:t>
              </a:r>
              <a:endParaRPr lang="ar-SA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مجموعة أجزاء مجموعة مرجعية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b="1" u="sng" dirty="0" smtClean="0"/>
              <a:t>تعريف </a:t>
            </a:r>
            <a:r>
              <a:rPr lang="ar-SA" b="1" u="sng" dirty="0"/>
              <a:t>1 :</a:t>
            </a:r>
            <a:endParaRPr lang="en-US" dirty="0"/>
          </a:p>
          <a:p>
            <a:pPr algn="just"/>
            <a:r>
              <a:rPr lang="ar-SA" b="1" dirty="0"/>
              <a:t>نسمي المجموعة المكونة من جميع المجموعات الجزئية من مجموعة مرجعية </a:t>
            </a:r>
            <a:r>
              <a:rPr lang="en-US" b="1" dirty="0"/>
              <a:t>E</a:t>
            </a:r>
            <a:r>
              <a:rPr lang="ar-SA" b="1" dirty="0"/>
              <a:t> مجموعة </a:t>
            </a:r>
            <a:r>
              <a:rPr lang="ar-SA" b="1" dirty="0" smtClean="0"/>
              <a:t>أجزاء </a:t>
            </a:r>
            <a:r>
              <a:rPr lang="en-US" b="1" dirty="0"/>
              <a:t>E</a:t>
            </a:r>
            <a:r>
              <a:rPr lang="ar-SA" b="1" dirty="0"/>
              <a:t> ونرمز إليها بـ </a:t>
            </a:r>
            <a:r>
              <a:rPr lang="en-US" b="1" dirty="0"/>
              <a:t>P ( E )</a:t>
            </a:r>
            <a:r>
              <a:rPr lang="ar-SA" b="1" dirty="0"/>
              <a:t> </a:t>
            </a:r>
            <a:endParaRPr lang="en-US" dirty="0"/>
          </a:p>
          <a:p>
            <a:pPr algn="just"/>
            <a:r>
              <a:rPr lang="ar-SA" b="1" u="sng" dirty="0"/>
              <a:t>مثال:</a:t>
            </a:r>
            <a:endParaRPr lang="en-US" dirty="0"/>
          </a:p>
          <a:p>
            <a:pPr algn="just"/>
            <a:r>
              <a:rPr lang="ar-SA" b="1" dirty="0"/>
              <a:t>إذا كانت </a:t>
            </a:r>
            <a:r>
              <a:rPr lang="en-US" b="1" dirty="0"/>
              <a:t>E = </a:t>
            </a:r>
            <a:r>
              <a:rPr lang="en-US" b="1" dirty="0">
                <a:sym typeface="Symbol"/>
              </a:rPr>
              <a:t></a:t>
            </a:r>
            <a:r>
              <a:rPr lang="en-US" b="1" dirty="0"/>
              <a:t>x</a:t>
            </a:r>
            <a:r>
              <a:rPr lang="en-US" b="1" baseline="-25000" dirty="0"/>
              <a:t>1</a:t>
            </a:r>
            <a:r>
              <a:rPr lang="en-US" b="1" dirty="0"/>
              <a:t> , x</a:t>
            </a:r>
            <a:r>
              <a:rPr lang="en-US" b="1" baseline="-25000" dirty="0"/>
              <a:t>2</a:t>
            </a:r>
            <a:r>
              <a:rPr lang="en-US" b="1" dirty="0">
                <a:sym typeface="Symbol"/>
              </a:rPr>
              <a:t></a:t>
            </a:r>
            <a:r>
              <a:rPr lang="ar-SA" b="1" dirty="0"/>
              <a:t>   فأن  </a:t>
            </a:r>
            <a:endParaRPr lang="ar-SA" b="1" dirty="0" smtClean="0"/>
          </a:p>
          <a:p>
            <a:pPr algn="just">
              <a:buNone/>
            </a:pPr>
            <a:r>
              <a:rPr lang="ar-SA" b="1" dirty="0" smtClean="0"/>
              <a:t>      </a:t>
            </a:r>
            <a:r>
              <a:rPr lang="en-US" b="1" dirty="0"/>
              <a:t>P ( E ) = </a:t>
            </a:r>
            <a:r>
              <a:rPr lang="en-US" b="1" dirty="0">
                <a:sym typeface="Symbol"/>
              </a:rPr>
              <a:t></a:t>
            </a:r>
            <a:r>
              <a:rPr lang="en-US" b="1" dirty="0"/>
              <a:t>, </a:t>
            </a:r>
            <a:r>
              <a:rPr lang="en-US" b="1" dirty="0">
                <a:sym typeface="Symbol"/>
              </a:rPr>
              <a:t></a:t>
            </a:r>
            <a:r>
              <a:rPr lang="en-US" b="1" dirty="0"/>
              <a:t>x</a:t>
            </a:r>
            <a:r>
              <a:rPr lang="en-US" b="1" baseline="-25000" dirty="0"/>
              <a:t>1</a:t>
            </a:r>
            <a:r>
              <a:rPr lang="en-US" b="1" dirty="0">
                <a:sym typeface="Symbol"/>
              </a:rPr>
              <a:t></a:t>
            </a:r>
            <a:r>
              <a:rPr lang="en-US" b="1" dirty="0"/>
              <a:t>,</a:t>
            </a:r>
            <a:r>
              <a:rPr lang="en-US" b="1" dirty="0">
                <a:sym typeface="Symbol"/>
              </a:rPr>
              <a:t></a:t>
            </a:r>
            <a:r>
              <a:rPr lang="en-US" b="1" dirty="0"/>
              <a:t> x</a:t>
            </a:r>
            <a:r>
              <a:rPr lang="en-US" b="1" baseline="-25000" dirty="0"/>
              <a:t>2</a:t>
            </a:r>
            <a:r>
              <a:rPr lang="en-US" b="1" dirty="0">
                <a:sym typeface="Symbol"/>
              </a:rPr>
              <a:t></a:t>
            </a:r>
            <a:r>
              <a:rPr lang="en-US" b="1" dirty="0"/>
              <a:t>, </a:t>
            </a:r>
            <a:r>
              <a:rPr lang="en-US" b="1" dirty="0">
                <a:sym typeface="Symbol"/>
              </a:rPr>
              <a:t></a:t>
            </a:r>
            <a:r>
              <a:rPr lang="en-US" b="1" dirty="0"/>
              <a:t>x</a:t>
            </a:r>
            <a:r>
              <a:rPr lang="en-US" b="1" baseline="-25000" dirty="0"/>
              <a:t>1</a:t>
            </a:r>
            <a:r>
              <a:rPr lang="en-US" b="1" dirty="0"/>
              <a:t> , x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</a:t>
            </a:r>
            <a:endParaRPr lang="en-US" dirty="0"/>
          </a:p>
          <a:p>
            <a:pPr algn="just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ملاحظات: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1 </a:t>
            </a:r>
            <a:r>
              <a:rPr lang="ar-SA" b="1" dirty="0"/>
              <a:t>-   </a:t>
            </a:r>
            <a:r>
              <a:rPr lang="en-US" b="1" dirty="0">
                <a:sym typeface="Symbol"/>
              </a:rPr>
              <a:t></a:t>
            </a:r>
            <a:r>
              <a:rPr lang="ar-SA" b="1" dirty="0"/>
              <a:t> هي المجموعة الخالية و </a:t>
            </a:r>
            <a:r>
              <a:rPr lang="en-US" b="1" dirty="0"/>
              <a:t>E</a:t>
            </a:r>
            <a:r>
              <a:rPr lang="ar-SA" b="1" dirty="0"/>
              <a:t> المجموعة الكلية.</a:t>
            </a:r>
            <a:endParaRPr lang="en-US" dirty="0"/>
          </a:p>
          <a:p>
            <a:r>
              <a:rPr lang="ar-SA" b="1" dirty="0"/>
              <a:t>2 -  إذا كانت </a:t>
            </a:r>
            <a:r>
              <a:rPr lang="en-US" b="1" dirty="0"/>
              <a:t>E = </a:t>
            </a:r>
            <a:r>
              <a:rPr lang="en-US" b="1" dirty="0">
                <a:sym typeface="Symbol"/>
              </a:rPr>
              <a:t></a:t>
            </a:r>
            <a:r>
              <a:rPr lang="ar-SA" b="1" dirty="0"/>
              <a:t> فأن </a:t>
            </a:r>
            <a:r>
              <a:rPr lang="en-US" b="1" dirty="0"/>
              <a:t>P(E) = </a:t>
            </a:r>
            <a:r>
              <a:rPr lang="en-US" b="1" dirty="0">
                <a:sym typeface="Symbol"/>
              </a:rPr>
              <a:t></a:t>
            </a:r>
            <a:r>
              <a:rPr lang="ar-SA" b="1" dirty="0"/>
              <a:t>.</a:t>
            </a:r>
            <a:endParaRPr lang="en-US" dirty="0"/>
          </a:p>
          <a:p>
            <a:r>
              <a:rPr lang="ar-SA" b="1" dirty="0"/>
              <a:t>3 – عندما يكون عدد عناصر مجموعة مرجعية </a:t>
            </a:r>
            <a:r>
              <a:rPr lang="en-US" b="1" dirty="0"/>
              <a:t>E</a:t>
            </a:r>
            <a:r>
              <a:rPr lang="ar-SA" b="1" dirty="0"/>
              <a:t> لانهائيا يكون عدد عناصر أجزائها </a:t>
            </a:r>
            <a:r>
              <a:rPr lang="en-US" b="1" dirty="0"/>
              <a:t>P(E)</a:t>
            </a:r>
            <a:r>
              <a:rPr lang="ar-SA" b="1" dirty="0"/>
              <a:t> لا نهائيا.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3200" b="1" u="sng" dirty="0" smtClean="0"/>
              <a:t>مبرهنة1: </a:t>
            </a:r>
            <a:r>
              <a:rPr lang="ar-SA" sz="3200" b="1" dirty="0" smtClean="0"/>
              <a:t>   إذا كانت المجموعة المرجعية </a:t>
            </a:r>
            <a:r>
              <a:rPr lang="en-US" sz="3200" b="1" dirty="0" smtClean="0"/>
              <a:t>E</a:t>
            </a:r>
            <a:r>
              <a:rPr lang="ar-SA" sz="3200" b="1" dirty="0" smtClean="0"/>
              <a:t> تحوي </a:t>
            </a:r>
            <a:r>
              <a:rPr lang="en-US" sz="3200" b="1" dirty="0" smtClean="0"/>
              <a:t>n</a:t>
            </a:r>
            <a:r>
              <a:rPr lang="ar-SA" sz="3200" b="1" dirty="0" smtClean="0"/>
              <a:t> عنصر فأن مجموعة أجزائها </a:t>
            </a:r>
            <a:r>
              <a:rPr lang="en-US" sz="3200" b="1" dirty="0" smtClean="0"/>
              <a:t>P( E )</a:t>
            </a:r>
            <a:r>
              <a:rPr lang="ar-SA" sz="3200" b="1" dirty="0" smtClean="0"/>
              <a:t> تحوي  </a:t>
            </a:r>
            <a:r>
              <a:rPr lang="en-US" sz="3200" b="1" dirty="0" smtClean="0"/>
              <a:t>2</a:t>
            </a:r>
            <a:r>
              <a:rPr lang="en-US" sz="3200" b="1" baseline="30000" dirty="0" smtClean="0"/>
              <a:t>n</a:t>
            </a:r>
            <a:r>
              <a:rPr lang="ar-SA" sz="3200" b="1" dirty="0" smtClean="0"/>
              <a:t> عنصرا.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214282" y="1600200"/>
            <a:ext cx="8358246" cy="5043510"/>
          </a:xfrm>
        </p:spPr>
        <p:txBody>
          <a:bodyPr>
            <a:normAutofit fontScale="85000" lnSpcReduction="10000"/>
          </a:bodyPr>
          <a:lstStyle/>
          <a:p>
            <a:r>
              <a:rPr lang="ar-SA" b="1" u="sng" dirty="0" smtClean="0"/>
              <a:t>الإثبات</a:t>
            </a:r>
            <a:endParaRPr lang="en-US" dirty="0"/>
          </a:p>
          <a:p>
            <a:r>
              <a:rPr lang="ar-SA" b="1" dirty="0"/>
              <a:t>لتكن  </a:t>
            </a:r>
            <a:r>
              <a:rPr lang="en-US" b="1" dirty="0"/>
              <a:t>E = </a:t>
            </a:r>
            <a:r>
              <a:rPr lang="en-US" b="1" dirty="0">
                <a:sym typeface="Symbol"/>
              </a:rPr>
              <a:t></a:t>
            </a:r>
            <a:r>
              <a:rPr lang="en-US" b="1" dirty="0"/>
              <a:t> x</a:t>
            </a:r>
            <a:r>
              <a:rPr lang="en-US" b="1" baseline="-25000" dirty="0"/>
              <a:t>1</a:t>
            </a:r>
            <a:r>
              <a:rPr lang="en-US" b="1" dirty="0"/>
              <a:t> , x</a:t>
            </a:r>
            <a:r>
              <a:rPr lang="en-US" b="1" baseline="-25000" dirty="0"/>
              <a:t>2</a:t>
            </a:r>
            <a:r>
              <a:rPr lang="en-US" b="1" dirty="0"/>
              <a:t> , …, x</a:t>
            </a:r>
            <a:r>
              <a:rPr lang="en-US" b="1" baseline="-25000" dirty="0"/>
              <a:t>n</a:t>
            </a:r>
            <a:r>
              <a:rPr lang="en-US" b="1" dirty="0">
                <a:sym typeface="Symbol"/>
              </a:rPr>
              <a:t></a:t>
            </a:r>
            <a:r>
              <a:rPr lang="ar-SA" b="1" dirty="0"/>
              <a:t> مجموعة مرجعية تحوي </a:t>
            </a:r>
            <a:r>
              <a:rPr lang="en-US" b="1" dirty="0"/>
              <a:t>n</a:t>
            </a:r>
            <a:r>
              <a:rPr lang="ar-SA" b="1" dirty="0"/>
              <a:t> عنصرا عندها يكون:</a:t>
            </a:r>
            <a:endParaRPr lang="en-US" dirty="0"/>
          </a:p>
          <a:p>
            <a:pPr lvl="0"/>
            <a:r>
              <a:rPr lang="ar-SA" b="1" dirty="0"/>
              <a:t>عدد المجموعات المكونة من </a:t>
            </a:r>
            <a:r>
              <a:rPr lang="en-US" b="1" dirty="0"/>
              <a:t>0</a:t>
            </a:r>
            <a:r>
              <a:rPr lang="ar-SA" b="1" dirty="0"/>
              <a:t> عنصر هي </a:t>
            </a:r>
            <a:r>
              <a:rPr lang="ar-SA" b="1" dirty="0" smtClean="0"/>
              <a:t>        </a:t>
            </a:r>
            <a:r>
              <a:rPr lang="ar-SA" b="1" dirty="0"/>
              <a:t>( المجموعة الخالية )</a:t>
            </a:r>
            <a:endParaRPr lang="en-US" dirty="0"/>
          </a:p>
          <a:p>
            <a:pPr lvl="0"/>
            <a:r>
              <a:rPr lang="ar-SA" b="1" dirty="0"/>
              <a:t>عدد المجموعات المكونة من </a:t>
            </a:r>
            <a:r>
              <a:rPr lang="en-US" b="1" dirty="0"/>
              <a:t>1</a:t>
            </a:r>
            <a:r>
              <a:rPr lang="ar-SA" b="1" dirty="0"/>
              <a:t> عنصر هي  </a:t>
            </a:r>
            <a:r>
              <a:rPr lang="ar-SA" b="1" dirty="0" smtClean="0"/>
              <a:t>           </a:t>
            </a:r>
            <a:r>
              <a:rPr lang="ar-SA" b="1" dirty="0"/>
              <a:t>( المجموعات الوحيدة العنصر)</a:t>
            </a:r>
            <a:endParaRPr lang="en-US" dirty="0"/>
          </a:p>
          <a:p>
            <a:r>
              <a:rPr lang="ar-SA" b="1" dirty="0"/>
              <a:t>وهكذا إذا كانت   </a:t>
            </a:r>
            <a:r>
              <a:rPr lang="en-US" b="1" dirty="0"/>
              <a:t>n </a:t>
            </a:r>
            <a:r>
              <a:rPr lang="en-US" b="1" dirty="0">
                <a:sym typeface="Symbol"/>
              </a:rPr>
              <a:t></a:t>
            </a:r>
            <a:r>
              <a:rPr lang="en-US" b="1" dirty="0"/>
              <a:t> I </a:t>
            </a:r>
            <a:r>
              <a:rPr lang="en-US" b="1" dirty="0">
                <a:sym typeface="Symbol"/>
              </a:rPr>
              <a:t></a:t>
            </a:r>
            <a:r>
              <a:rPr lang="en-US" b="1" dirty="0"/>
              <a:t> 1</a:t>
            </a:r>
            <a:r>
              <a:rPr lang="ar-SA" b="1" dirty="0"/>
              <a:t> فأن :</a:t>
            </a:r>
            <a:endParaRPr lang="en-US" dirty="0"/>
          </a:p>
          <a:p>
            <a:pPr lvl="0"/>
            <a:r>
              <a:rPr lang="ar-SA" b="1" dirty="0"/>
              <a:t>عدد المجموعات المكونة من </a:t>
            </a:r>
            <a:r>
              <a:rPr lang="en-US" b="1" dirty="0"/>
              <a:t>n</a:t>
            </a:r>
            <a:r>
              <a:rPr lang="ar-SA" b="1" dirty="0"/>
              <a:t> عنصر هي  </a:t>
            </a:r>
            <a:r>
              <a:rPr lang="ar-SA" b="1" dirty="0" smtClean="0"/>
              <a:t>        </a:t>
            </a:r>
            <a:r>
              <a:rPr lang="ar-SA" b="1" dirty="0"/>
              <a:t>( المجموعة الكلية )</a:t>
            </a:r>
            <a:endParaRPr lang="en-US" dirty="0"/>
          </a:p>
          <a:p>
            <a:r>
              <a:rPr lang="ar-SA" b="1" dirty="0"/>
              <a:t>ومن ثم فأن عدد عناصر مجموعة الأجزاء </a:t>
            </a:r>
            <a:r>
              <a:rPr lang="en-US" b="1" dirty="0"/>
              <a:t>P(E )</a:t>
            </a:r>
            <a:r>
              <a:rPr lang="ar-SA" b="1" dirty="0"/>
              <a:t> </a:t>
            </a:r>
            <a:r>
              <a:rPr lang="ar-SA" b="1" dirty="0" smtClean="0"/>
              <a:t>هو</a:t>
            </a:r>
          </a:p>
          <a:p>
            <a:pPr>
              <a:buNone/>
            </a:pPr>
            <a:endParaRPr lang="en-US" dirty="0"/>
          </a:p>
          <a:p>
            <a:r>
              <a:rPr lang="ar-SA" b="1" dirty="0"/>
              <a:t>وذلك اعتمادا على قانون تنائي الحد.</a:t>
            </a:r>
            <a:endParaRPr lang="en-US" dirty="0"/>
          </a:p>
          <a:p>
            <a:endParaRPr lang="ar-SA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652703" y="2809873"/>
          <a:ext cx="847727" cy="547689"/>
        </p:xfrm>
        <a:graphic>
          <a:graphicData uri="http://schemas.openxmlformats.org/presentationml/2006/ole">
            <p:oleObj spid="_x0000_s2049" name="Equation" r:id="rId3" imgW="406224" imgH="241195" progId="Equation.3">
              <p:embed/>
            </p:oleObj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357422" y="3357562"/>
          <a:ext cx="814389" cy="571504"/>
        </p:xfrm>
        <a:graphic>
          <a:graphicData uri="http://schemas.openxmlformats.org/presentationml/2006/ole">
            <p:oleObj spid="_x0000_s2052" name="Equation" r:id="rId4" imgW="431613" imgH="241195" progId="Equation.3">
              <p:embed/>
            </p:oleObj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571736" y="4500570"/>
          <a:ext cx="776289" cy="476251"/>
        </p:xfrm>
        <a:graphic>
          <a:graphicData uri="http://schemas.openxmlformats.org/presentationml/2006/ole">
            <p:oleObj spid="_x0000_s2055" name="Equation" r:id="rId5" imgW="406224" imgH="241195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928662" y="5429264"/>
          <a:ext cx="6858048" cy="642942"/>
        </p:xfrm>
        <a:graphic>
          <a:graphicData uri="http://schemas.openxmlformats.org/presentationml/2006/ole">
            <p:oleObj spid="_x0000_s2058" name="Equation" r:id="rId6" imgW="2794000" imgH="254000" progId="Equation.3">
              <p:embed/>
            </p:oleObj>
          </a:graphicData>
        </a:graphic>
      </p:graphicFrame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ملاحظة: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28596" y="1600200"/>
            <a:ext cx="8501122" cy="4525963"/>
          </a:xfrm>
        </p:spPr>
        <p:txBody>
          <a:bodyPr/>
          <a:lstStyle/>
          <a:p>
            <a:r>
              <a:rPr lang="ar-SA" b="1" dirty="0" smtClean="0"/>
              <a:t>إن </a:t>
            </a:r>
            <a:r>
              <a:rPr lang="ar-SA" b="1" dirty="0"/>
              <a:t>عدد عناصر المجموعة </a:t>
            </a:r>
            <a:r>
              <a:rPr lang="en-US" b="1" dirty="0"/>
              <a:t>P ( E )</a:t>
            </a:r>
            <a:r>
              <a:rPr lang="ar-SA" b="1" dirty="0"/>
              <a:t> يزداد بسرعة مع ازدياد عدد عناصر المجموعة المرجعية </a:t>
            </a:r>
            <a:r>
              <a:rPr lang="en-US" b="1" dirty="0"/>
              <a:t>E</a:t>
            </a:r>
            <a:r>
              <a:rPr lang="ar-SA" b="1" dirty="0"/>
              <a:t> فمثلا:</a:t>
            </a:r>
            <a:endParaRPr lang="en-US" dirty="0"/>
          </a:p>
          <a:p>
            <a:r>
              <a:rPr lang="ar-SA" b="1" dirty="0"/>
              <a:t>إذا كان </a:t>
            </a:r>
            <a:r>
              <a:rPr lang="en-US" b="1" dirty="0"/>
              <a:t>n = 10</a:t>
            </a:r>
            <a:r>
              <a:rPr lang="ar-SA" b="1" dirty="0"/>
              <a:t> فأن عدد عناصر </a:t>
            </a:r>
            <a:r>
              <a:rPr lang="en-US" b="1" dirty="0"/>
              <a:t>P (E )</a:t>
            </a:r>
            <a:r>
              <a:rPr lang="ar-SA" b="1" dirty="0"/>
              <a:t> هو  </a:t>
            </a:r>
            <a:r>
              <a:rPr lang="en-US" b="1" dirty="0" smtClean="0"/>
              <a:t>2</a:t>
            </a:r>
            <a:r>
              <a:rPr lang="en-US" b="1" baseline="30000" dirty="0" smtClean="0"/>
              <a:t>10</a:t>
            </a:r>
            <a:r>
              <a:rPr lang="en-US" b="1" dirty="0" smtClean="0"/>
              <a:t> = 1024</a:t>
            </a:r>
            <a:endParaRPr lang="en-US" dirty="0" smtClean="0"/>
          </a:p>
          <a:p>
            <a:r>
              <a:rPr lang="ar-SA" b="1" dirty="0" smtClean="0"/>
              <a:t>إذا كان </a:t>
            </a:r>
            <a:r>
              <a:rPr lang="en-US" b="1" dirty="0" smtClean="0"/>
              <a:t>n = 20</a:t>
            </a:r>
            <a:r>
              <a:rPr lang="ar-SA" b="1" dirty="0" smtClean="0"/>
              <a:t> فأن عدد عناصر </a:t>
            </a:r>
            <a:r>
              <a:rPr lang="en-US" b="1" dirty="0" smtClean="0"/>
              <a:t>P (E )</a:t>
            </a:r>
            <a:r>
              <a:rPr lang="ar-SA" b="1" dirty="0" smtClean="0"/>
              <a:t> هو </a:t>
            </a:r>
          </a:p>
          <a:p>
            <a:pPr>
              <a:buNone/>
            </a:pPr>
            <a:r>
              <a:rPr lang="ar-SA" b="1" dirty="0" smtClean="0"/>
              <a:t>                                                  </a:t>
            </a:r>
            <a:r>
              <a:rPr lang="en-US" b="1" dirty="0" smtClean="0"/>
              <a:t>2</a:t>
            </a:r>
            <a:r>
              <a:rPr lang="en-US" b="1" baseline="30000" dirty="0" smtClean="0"/>
              <a:t>20</a:t>
            </a:r>
            <a:r>
              <a:rPr lang="en-US" b="1" dirty="0" smtClean="0"/>
              <a:t> = 1048576</a:t>
            </a:r>
            <a:endParaRPr lang="en-US" dirty="0" smtClean="0"/>
          </a:p>
          <a:p>
            <a:r>
              <a:rPr lang="ar-SA" b="1" dirty="0" smtClean="0"/>
              <a:t>إذا </a:t>
            </a:r>
            <a:r>
              <a:rPr lang="ar-SA" b="1" dirty="0"/>
              <a:t>كان </a:t>
            </a:r>
            <a:r>
              <a:rPr lang="en-US" b="1" dirty="0"/>
              <a:t>n = 30</a:t>
            </a:r>
            <a:r>
              <a:rPr lang="ar-SA" b="1" dirty="0"/>
              <a:t> فأن عدد عناصر </a:t>
            </a:r>
            <a:r>
              <a:rPr lang="en-US" b="1" dirty="0"/>
              <a:t>P (E )</a:t>
            </a:r>
            <a:r>
              <a:rPr lang="ar-SA" b="1" dirty="0"/>
              <a:t> هو    </a:t>
            </a:r>
            <a:endParaRPr lang="ar-SA" b="1" dirty="0" smtClean="0"/>
          </a:p>
          <a:p>
            <a:pPr>
              <a:buNone/>
            </a:pPr>
            <a:r>
              <a:rPr lang="ar-SA" b="1" dirty="0"/>
              <a:t> </a:t>
            </a:r>
            <a:r>
              <a:rPr lang="ar-SA" b="1" dirty="0" smtClean="0"/>
              <a:t>                                           </a:t>
            </a:r>
            <a:r>
              <a:rPr lang="en-US" b="1" dirty="0" smtClean="0"/>
              <a:t>2</a:t>
            </a:r>
            <a:r>
              <a:rPr lang="en-US" b="1" baseline="30000" dirty="0" smtClean="0"/>
              <a:t>30</a:t>
            </a:r>
            <a:r>
              <a:rPr lang="en-US" b="1" dirty="0" smtClean="0"/>
              <a:t> </a:t>
            </a:r>
            <a:r>
              <a:rPr lang="en-US" b="1" dirty="0"/>
              <a:t>= 1073741824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العمليات على مجموعة أجزاء مجموعة مرجعية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لتكن </a:t>
            </a:r>
            <a:r>
              <a:rPr lang="en-US" b="1" dirty="0"/>
              <a:t>E</a:t>
            </a:r>
            <a:r>
              <a:rPr lang="ar-SA" b="1" dirty="0"/>
              <a:t> مجموعة مرجعية ما نعرف على مجموعة أجزائها </a:t>
            </a:r>
            <a:r>
              <a:rPr lang="en-US" b="1" dirty="0"/>
              <a:t> P(E)</a:t>
            </a:r>
            <a:r>
              <a:rPr lang="ar-SA" b="1" dirty="0"/>
              <a:t> عمليتين ثنائيتين هما الاجتماع والتقاطع وعملية أحادية هي الإتمام كما يلي: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عملية الاجتماع: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214282" y="1357298"/>
            <a:ext cx="8215370" cy="492922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ar-SA" b="1" dirty="0" smtClean="0"/>
              <a:t>اجتماع </a:t>
            </a:r>
            <a:r>
              <a:rPr lang="ar-SA" b="1" dirty="0"/>
              <a:t>مجموعتين جزئيتين </a:t>
            </a:r>
            <a:r>
              <a:rPr lang="en-US" b="1" dirty="0"/>
              <a:t>A </a:t>
            </a:r>
            <a:r>
              <a:rPr lang="ar-SA" b="1" dirty="0"/>
              <a:t> و </a:t>
            </a:r>
            <a:r>
              <a:rPr lang="en-US" b="1" dirty="0"/>
              <a:t>B</a:t>
            </a:r>
            <a:r>
              <a:rPr lang="ar-SA" b="1" dirty="0"/>
              <a:t> من </a:t>
            </a:r>
            <a:r>
              <a:rPr lang="en-US" b="1" dirty="0"/>
              <a:t>E</a:t>
            </a:r>
            <a:r>
              <a:rPr lang="ar-SA" b="1" dirty="0"/>
              <a:t> هو مجموعة جزئية من </a:t>
            </a:r>
            <a:r>
              <a:rPr lang="en-US" b="1" dirty="0"/>
              <a:t>E</a:t>
            </a:r>
            <a:r>
              <a:rPr lang="ar-SA" b="1" dirty="0"/>
              <a:t> ينتمي كل عنصر فيها على الأقل  إلى </a:t>
            </a:r>
            <a:r>
              <a:rPr lang="ar-SA" b="1" dirty="0" smtClean="0"/>
              <a:t>إحدى </a:t>
            </a:r>
            <a:r>
              <a:rPr lang="ar-SA" b="1" dirty="0"/>
              <a:t>المجموعتين نرمز للمجموعة الناتجة بـ   </a:t>
            </a:r>
            <a:r>
              <a:rPr lang="en-US" b="1" dirty="0"/>
              <a:t>A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B </a:t>
            </a:r>
            <a:endParaRPr lang="en-US" dirty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ar-SA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/>
          </a:p>
          <a:p>
            <a:pPr algn="just">
              <a:buNone/>
            </a:pPr>
            <a:r>
              <a:rPr lang="ar-SA" b="1" dirty="0" smtClean="0"/>
              <a:t>                               </a:t>
            </a:r>
            <a:r>
              <a:rPr lang="ar-SA" b="1" dirty="0"/>
              <a:t>يمثل الجزء المظلل  </a:t>
            </a:r>
            <a:r>
              <a:rPr lang="en-US" b="1" dirty="0"/>
              <a:t>A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B</a:t>
            </a:r>
            <a:endParaRPr lang="en-US" dirty="0"/>
          </a:p>
          <a:p>
            <a:pPr algn="just"/>
            <a:r>
              <a:rPr lang="ar-SA" b="1" dirty="0"/>
              <a:t>إن عملية الاجتماع هي عملية ثنائية على عناصر مجموعة الأجزاء </a:t>
            </a:r>
            <a:r>
              <a:rPr lang="en-US" b="1" dirty="0"/>
              <a:t>P(E)</a:t>
            </a:r>
            <a:r>
              <a:rPr lang="ar-SA" b="1" dirty="0"/>
              <a:t> وناتجها  هو عنصر من </a:t>
            </a:r>
            <a:r>
              <a:rPr lang="en-US" b="1" dirty="0"/>
              <a:t>P(E)</a:t>
            </a:r>
            <a:r>
              <a:rPr lang="ar-SA" b="1" dirty="0"/>
              <a:t> ومن ثم فهو قانون تشكيل داخلي على المجموعة </a:t>
            </a:r>
            <a:r>
              <a:rPr lang="en-US" b="1" dirty="0"/>
              <a:t>P(E)</a:t>
            </a:r>
            <a:r>
              <a:rPr lang="ar-SA" b="1" dirty="0"/>
              <a:t> نرمز له بـ : </a:t>
            </a:r>
            <a:r>
              <a:rPr lang="en-US" b="1" dirty="0">
                <a:sym typeface="Symbol"/>
              </a:rPr>
              <a:t></a:t>
            </a:r>
            <a:endParaRPr lang="en-US" dirty="0"/>
          </a:p>
          <a:p>
            <a:pPr algn="just" rtl="0">
              <a:buNone/>
            </a:pPr>
            <a:r>
              <a:rPr lang="en-US" b="1" dirty="0" smtClean="0"/>
              <a:t>       </a:t>
            </a:r>
            <a:r>
              <a:rPr lang="ar-SA" b="1" dirty="0" smtClean="0"/>
              <a:t>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: P(E) </a:t>
            </a:r>
            <a:r>
              <a:rPr lang="en-US" b="1" dirty="0">
                <a:sym typeface="Symbol"/>
              </a:rPr>
              <a:t></a:t>
            </a:r>
            <a:r>
              <a:rPr lang="en-US" b="1" dirty="0"/>
              <a:t> P(E)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P(E)  : (A,B)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A </a:t>
            </a:r>
            <a:r>
              <a:rPr lang="en-US" b="1" dirty="0">
                <a:sym typeface="Symbol"/>
              </a:rPr>
              <a:t></a:t>
            </a:r>
            <a:r>
              <a:rPr lang="en-US" b="1" dirty="0"/>
              <a:t> B</a:t>
            </a:r>
            <a:endParaRPr lang="en-US" dirty="0"/>
          </a:p>
          <a:p>
            <a:pPr algn="just"/>
            <a:endParaRPr lang="ar-SA" dirty="0"/>
          </a:p>
        </p:txBody>
      </p: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2071670" y="2285992"/>
            <a:ext cx="4214842" cy="1785950"/>
            <a:chOff x="4538" y="4764"/>
            <a:chExt cx="3600" cy="1800"/>
          </a:xfrm>
        </p:grpSpPr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4538" y="4764"/>
              <a:ext cx="3600" cy="1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</a:t>
              </a:r>
              <a:endPara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492" name="Group 12"/>
            <p:cNvGrpSpPr>
              <a:grpSpLocks/>
            </p:cNvGrpSpPr>
            <p:nvPr/>
          </p:nvGrpSpPr>
          <p:grpSpPr bwMode="auto">
            <a:xfrm>
              <a:off x="5258" y="5230"/>
              <a:ext cx="2400" cy="1269"/>
              <a:chOff x="5258" y="9297"/>
              <a:chExt cx="2400" cy="1269"/>
            </a:xfrm>
          </p:grpSpPr>
          <p:sp>
            <p:nvSpPr>
              <p:cNvPr id="20493" name="Oval 13"/>
              <p:cNvSpPr>
                <a:spLocks noChangeArrowheads="1"/>
              </p:cNvSpPr>
              <p:nvPr/>
            </p:nvSpPr>
            <p:spPr bwMode="auto">
              <a:xfrm>
                <a:off x="5258" y="9750"/>
                <a:ext cx="1200" cy="81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</a:t>
                </a:r>
                <a:endParaRPr kumimoji="0" lang="ar-S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94" name="Oval 14"/>
              <p:cNvSpPr>
                <a:spLocks noChangeArrowheads="1"/>
              </p:cNvSpPr>
              <p:nvPr/>
            </p:nvSpPr>
            <p:spPr bwMode="auto">
              <a:xfrm>
                <a:off x="5978" y="9297"/>
                <a:ext cx="1680" cy="10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B 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</a:t>
                </a:r>
                <a:endParaRPr kumimoji="0" lang="ar-S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6098" y="5738"/>
              <a:ext cx="2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>
              <a:off x="6218" y="5738"/>
              <a:ext cx="2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5978" y="5738"/>
              <a:ext cx="2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1682</Words>
  <Application>Microsoft Office PowerPoint</Application>
  <PresentationFormat>عرض على الشاشة (3:4)‏</PresentationFormat>
  <Paragraphs>178</Paragraphs>
  <Slides>22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4" baseType="lpstr">
      <vt:lpstr>سمة Office</vt:lpstr>
      <vt:lpstr>Equation</vt:lpstr>
      <vt:lpstr>جبر أجزاء مجموعة </vt:lpstr>
      <vt:lpstr>مفهوم المجموعة المرجعية</vt:lpstr>
      <vt:lpstr>مخططات Venn </vt:lpstr>
      <vt:lpstr>مجموعة أجزاء مجموعة مرجعية</vt:lpstr>
      <vt:lpstr>ملاحظات:</vt:lpstr>
      <vt:lpstr>مبرهنة1:    إذا كانت المجموعة المرجعية E تحوي n عنصر فأن مجموعة أجزائها P( E ) تحوي  2n عنصرا.</vt:lpstr>
      <vt:lpstr>ملاحظة:</vt:lpstr>
      <vt:lpstr>العمليات على مجموعة أجزاء مجموعة مرجعية</vt:lpstr>
      <vt:lpstr>عملية الاجتماع:</vt:lpstr>
      <vt:lpstr>عملية التقاطع:</vt:lpstr>
      <vt:lpstr>عملية الإتمام:</vt:lpstr>
      <vt:lpstr>خواص العمليات على المجموعات:</vt:lpstr>
      <vt:lpstr>خواص العمليات على المجموعات: </vt:lpstr>
      <vt:lpstr>ملاحظة:</vt:lpstr>
      <vt:lpstr>لنبرهن الآن على الاحتواء                                 ( A  B)  (A   C )  A  (B  C)   </vt:lpstr>
      <vt:lpstr>ملاحظات:</vt:lpstr>
      <vt:lpstr>التطبيقات من مجموعة مرجعية إلى  المجموعة   0 , 1 </vt:lpstr>
      <vt:lpstr>مثال:</vt:lpstr>
      <vt:lpstr>مثال:</vt:lpstr>
      <vt:lpstr>مبرهنة 2:   إن مجموعة التطبيقات المميزة  ( E ) تتطابق مع مجموعة التطبيقات من E إلى 0 , 1</vt:lpstr>
      <vt:lpstr>العمليات على مجموعة التطبيقات   ( E )</vt:lpstr>
      <vt:lpstr>يبرهن بسهولة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جبر أجزاء مجموعة </dc:title>
  <dc:creator>د.غسان حمادة </dc:creator>
  <cp:lastModifiedBy>د.غسان حمادة </cp:lastModifiedBy>
  <cp:revision>30</cp:revision>
  <dcterms:created xsi:type="dcterms:W3CDTF">2008-09-27T06:01:18Z</dcterms:created>
  <dcterms:modified xsi:type="dcterms:W3CDTF">2008-09-27T07:34:14Z</dcterms:modified>
</cp:coreProperties>
</file>