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notesMasterIdLst>
    <p:notesMasterId r:id="rId61"/>
  </p:notesMasterIdLst>
  <p:sldIdLst>
    <p:sldId id="256" r:id="rId2"/>
    <p:sldId id="257" r:id="rId3"/>
    <p:sldId id="318" r:id="rId4"/>
    <p:sldId id="30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0" r:id="rId15"/>
    <p:sldId id="299" r:id="rId16"/>
    <p:sldId id="287" r:id="rId17"/>
    <p:sldId id="269" r:id="rId18"/>
    <p:sldId id="288" r:id="rId19"/>
    <p:sldId id="270" r:id="rId20"/>
    <p:sldId id="271" r:id="rId21"/>
    <p:sldId id="309" r:id="rId22"/>
    <p:sldId id="272" r:id="rId23"/>
    <p:sldId id="289" r:id="rId24"/>
    <p:sldId id="273" r:id="rId25"/>
    <p:sldId id="274" r:id="rId26"/>
    <p:sldId id="297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76" r:id="rId35"/>
    <p:sldId id="329" r:id="rId36"/>
    <p:sldId id="277" r:id="rId37"/>
    <p:sldId id="278" r:id="rId38"/>
    <p:sldId id="307" r:id="rId39"/>
    <p:sldId id="306" r:id="rId40"/>
    <p:sldId id="323" r:id="rId41"/>
    <p:sldId id="280" r:id="rId42"/>
    <p:sldId id="281" r:id="rId43"/>
    <p:sldId id="321" r:id="rId44"/>
    <p:sldId id="304" r:id="rId45"/>
    <p:sldId id="320" r:id="rId46"/>
    <p:sldId id="282" r:id="rId47"/>
    <p:sldId id="324" r:id="rId48"/>
    <p:sldId id="298" r:id="rId49"/>
    <p:sldId id="283" r:id="rId50"/>
    <p:sldId id="305" r:id="rId51"/>
    <p:sldId id="284" r:id="rId52"/>
    <p:sldId id="285" r:id="rId53"/>
    <p:sldId id="311" r:id="rId54"/>
    <p:sldId id="326" r:id="rId55"/>
    <p:sldId id="327" r:id="rId56"/>
    <p:sldId id="328" r:id="rId57"/>
    <p:sldId id="316" r:id="rId58"/>
    <p:sldId id="319" r:id="rId59"/>
    <p:sldId id="286" r:id="rId6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6DB2BB-D8D6-4D62-B739-BC8DED8EFB1C}" type="datetimeFigureOut">
              <a:rPr lang="ar-SY" smtClean="0"/>
              <a:t>22/03/1440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F2890E-4A7C-4BC4-B747-C64081358C7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754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90E-4A7C-4BC4-B747-C64081358C70}" type="slidenum">
              <a:rPr lang="ar-SY" smtClean="0"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424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7DDAA7E-C89A-4C60-B9B1-5AEA9D85B5CC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526-8FF5-4A5C-BBDE-1DC556C1330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3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A11-C96C-4603-92E6-CA6EBFAB963C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2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54A-8141-4B64-8A8B-EA2E18E860E4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8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9BA1-156B-44C3-985C-46B5EB988174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1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F738-FB73-4FC3-96E1-B348EE32452D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8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26E-6E9F-40D7-92FE-8E1B319944EE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7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DBA7-A9F1-4DD4-BEFF-02BA083C5D5D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7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0AD-B7D8-451E-BAD7-B53828DBDAD5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49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8188-0D52-4ED5-8C50-ED43E4504D4E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F7A0CC-50C1-45CF-9FFC-06B25834888E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r-SA" smtClean="0"/>
              <a:t>الصداع:(د.عبدالناصر)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016858-993B-4BCA-8096-6B1D5D57BA68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4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8%AF%D9%85" TargetMode="External"/><Relationship Id="rId2" Type="http://schemas.openxmlformats.org/officeDocument/2006/relationships/hyperlink" Target="https://ar.wikipedia.org/wiki/%D8%A7%D9%84%D8%B4%D8%B1%D8%A7%D9%8A%D9%8A%D9%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ar.wikipedia.org/wiki/%D8%A7%D9%84%D8%AF%D9%85%D8%A7%D8%B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efa.org/index.php?title=%D8%B1%D8%A3%D8%B3&amp;action=edit&amp;redlink=1" TargetMode="External"/><Relationship Id="rId2" Type="http://schemas.openxmlformats.org/officeDocument/2006/relationships/hyperlink" Target="http://www.marefa.org/index.php/%D8%A3%D9%84%D9%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efa.org/index.php?title=Nociceptors&amp;action=edit&amp;redlink=1" TargetMode="External"/><Relationship Id="rId5" Type="http://schemas.openxmlformats.org/officeDocument/2006/relationships/hyperlink" Target="http://www.marefa.org/index.php/%D8%B9%D8%B1%D8%B6" TargetMode="External"/><Relationship Id="rId4" Type="http://schemas.openxmlformats.org/officeDocument/2006/relationships/hyperlink" Target="http://www.marefa.org/index.php/%D8%B1%D9%82%D8%A8%D8%A9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844752" y="4149080"/>
            <a:ext cx="8712968" cy="2880320"/>
          </a:xfrm>
        </p:spPr>
        <p:txBody>
          <a:bodyPr>
            <a:noAutofit/>
          </a:bodyPr>
          <a:lstStyle/>
          <a:p>
            <a:pPr algn="ctr"/>
            <a:r>
              <a:rPr lang="ar-SY" sz="7200" b="1" dirty="0" smtClean="0">
                <a:solidFill>
                  <a:srgbClr val="FF0000"/>
                </a:solidFill>
              </a:rPr>
              <a:t>الصداع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b="1" dirty="0" err="1" smtClean="0">
                <a:solidFill>
                  <a:srgbClr val="FF0000"/>
                </a:solidFill>
              </a:rPr>
              <a:t>hEADACHE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9882-CA57-45DC-99EE-32503057D62A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6372200" y="4653136"/>
            <a:ext cx="2781036" cy="220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جامعة حماه – كلية الطب البشري </a:t>
            </a:r>
          </a:p>
          <a:p>
            <a:pPr algn="ctr"/>
            <a:r>
              <a:rPr lang="ar-SY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السنة الخامسة </a:t>
            </a:r>
          </a:p>
          <a:p>
            <a:pPr algn="ctr"/>
            <a:r>
              <a:rPr lang="ar-SY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الأمراض العصبية </a:t>
            </a:r>
          </a:p>
          <a:p>
            <a:pPr algn="ctr"/>
            <a:r>
              <a:rPr lang="ar-SY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الدكتور عبد الناصر صليعي </a:t>
            </a:r>
          </a:p>
          <a:p>
            <a:endParaRPr lang="ar-SY" sz="24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5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ar-SA" sz="2800" dirty="0"/>
              <a:t>عندما يكون الصداع  متقطعاً أكثر من كونه مستمراً خلال فترة ايام أو أسابيع </a:t>
            </a:r>
            <a:r>
              <a:rPr lang="ar-SY" sz="2800" dirty="0" smtClean="0"/>
              <a:t>فهو</a:t>
            </a:r>
            <a:r>
              <a:rPr lang="ar-SA" sz="2800" dirty="0" smtClean="0"/>
              <a:t>على </a:t>
            </a:r>
            <a:r>
              <a:rPr lang="ar-SA" sz="2800" dirty="0"/>
              <a:t>الأرجح من نوع الشقيقة لكن </a:t>
            </a:r>
            <a:r>
              <a:rPr lang="ar-SY" sz="2800" dirty="0" smtClean="0"/>
              <a:t>يجب </a:t>
            </a:r>
            <a:r>
              <a:rPr lang="ar-SA" sz="2800" dirty="0" smtClean="0"/>
              <a:t>الانتباه </a:t>
            </a:r>
            <a:r>
              <a:rPr lang="ar-SA" sz="2800" dirty="0"/>
              <a:t>إلى توقيت حدوثه أثناء اليوم ووجود أو غياب عوامل مثيرة له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 smtClean="0"/>
              <a:t>ي</a:t>
            </a:r>
            <a:r>
              <a:rPr lang="ar-SY" sz="2800" dirty="0" err="1" smtClean="0"/>
              <a:t>وج</a:t>
            </a:r>
            <a:r>
              <a:rPr lang="ar-SA" sz="2800" dirty="0" smtClean="0"/>
              <a:t>د </a:t>
            </a:r>
            <a:r>
              <a:rPr lang="ar-SA" sz="2800" dirty="0"/>
              <a:t>صداع </a:t>
            </a:r>
            <a:r>
              <a:rPr lang="ar-SY" sz="2800" dirty="0" smtClean="0"/>
              <a:t>ا</a:t>
            </a:r>
            <a:r>
              <a:rPr lang="ar-SA" sz="2800" dirty="0" err="1" smtClean="0"/>
              <a:t>رتفاع</a:t>
            </a:r>
            <a:r>
              <a:rPr lang="ar-SA" sz="2800" dirty="0" smtClean="0"/>
              <a:t> </a:t>
            </a:r>
            <a:r>
              <a:rPr lang="ar-SA" sz="2800" dirty="0"/>
              <a:t>الضغط داخل القحف عادة عند الاستيقاظ ويزول غالباً أو يتحسن حالما يصبح المريض بوضعية القيام </a:t>
            </a:r>
            <a:r>
              <a:rPr lang="en-US" sz="2800" dirty="0"/>
              <a:t>Upright </a:t>
            </a:r>
            <a:r>
              <a:rPr lang="ar-SA" sz="2800" dirty="0"/>
              <a:t> </a:t>
            </a:r>
            <a:r>
              <a:rPr lang="ar-SY" sz="2800" dirty="0" smtClean="0"/>
              <a:t>  </a:t>
            </a:r>
            <a:r>
              <a:rPr lang="ar-SA" sz="2800" dirty="0" smtClean="0"/>
              <a:t>( </a:t>
            </a:r>
            <a:r>
              <a:rPr lang="ar-SA" sz="2800" dirty="0"/>
              <a:t>الانتصاب ) ( إنقاص الضغط داخل </a:t>
            </a:r>
            <a:r>
              <a:rPr lang="ar-SA" sz="2800" dirty="0" smtClean="0"/>
              <a:t>القحف)   أو </a:t>
            </a:r>
            <a:r>
              <a:rPr lang="ar-SA" sz="2800" dirty="0"/>
              <a:t>بتناول المسكنات البسيطة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ومن غير المعتاد أن يراجع المريض بمثل هذا </a:t>
            </a:r>
            <a:r>
              <a:rPr lang="ar-SA" sz="2800" dirty="0" smtClean="0"/>
              <a:t>الصد</a:t>
            </a:r>
            <a:r>
              <a:rPr lang="ar-SY" sz="2800" dirty="0"/>
              <a:t>ا</a:t>
            </a:r>
            <a:r>
              <a:rPr lang="ar-SA" sz="2800" dirty="0" smtClean="0"/>
              <a:t>ع </a:t>
            </a:r>
            <a:r>
              <a:rPr lang="ar-SA" sz="2800" dirty="0"/>
              <a:t>لوحده لأنه لا يكون عادة شديداً بدرجة كافية ليسبب إنذاراً 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B54C-13BC-4303-B05D-B269329D35D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1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332657"/>
            <a:ext cx="6377940" cy="792088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589240"/>
          </a:xfrm>
        </p:spPr>
        <p:txBody>
          <a:bodyPr>
            <a:normAutofit fontScale="92500" lnSpcReduction="10000"/>
          </a:bodyPr>
          <a:lstStyle/>
          <a:p>
            <a:r>
              <a:rPr lang="ar-SA" sz="3000" dirty="0"/>
              <a:t>يكون تظاهر الآفة </a:t>
            </a:r>
            <a:r>
              <a:rPr lang="ar-SA" sz="3000" dirty="0" err="1"/>
              <a:t>الكتلية</a:t>
            </a:r>
            <a:r>
              <a:rPr lang="ar-SA" sz="3000" dirty="0"/>
              <a:t> </a:t>
            </a:r>
            <a:r>
              <a:rPr lang="ar-SA" sz="3000" dirty="0" smtClean="0"/>
              <a:t>على </a:t>
            </a:r>
            <a:r>
              <a:rPr lang="ar-SA" sz="3000" dirty="0"/>
              <a:t>الأغلب على شكل اختلاج أو خلل </a:t>
            </a:r>
            <a:r>
              <a:rPr lang="ar-SY" sz="3000" dirty="0" smtClean="0"/>
              <a:t> </a:t>
            </a:r>
            <a:r>
              <a:rPr lang="ar-SA" sz="3000" dirty="0" smtClean="0"/>
              <a:t>عصبي</a:t>
            </a:r>
            <a:r>
              <a:rPr lang="ar-SY" sz="3000" dirty="0"/>
              <a:t> </a:t>
            </a:r>
            <a:r>
              <a:rPr lang="ar-SA" sz="3000" dirty="0" smtClean="0"/>
              <a:t>بؤري </a:t>
            </a:r>
            <a:r>
              <a:rPr lang="ar-SA" sz="3000" dirty="0"/>
              <a:t>( الحبسة </a:t>
            </a:r>
            <a:r>
              <a:rPr lang="en-US" sz="3000" dirty="0"/>
              <a:t>Aphasia </a:t>
            </a:r>
            <a:r>
              <a:rPr lang="ar-SA" sz="3000" dirty="0" smtClean="0"/>
              <a:t>الشلل </a:t>
            </a:r>
            <a:r>
              <a:rPr lang="ar-SA" sz="3000" dirty="0"/>
              <a:t>النصفي .. الخ ) . </a:t>
            </a:r>
            <a:endParaRPr lang="ar-SA" sz="3000" dirty="0" smtClean="0"/>
          </a:p>
          <a:p>
            <a:r>
              <a:rPr lang="ar-SA" sz="3000" dirty="0"/>
              <a:t>إن الاستثناءات من ذلك هي المرضى المصابون </a:t>
            </a:r>
            <a:r>
              <a:rPr lang="ar-SA" sz="3000" dirty="0" err="1"/>
              <a:t>بموه</a:t>
            </a:r>
            <a:r>
              <a:rPr lang="ar-SA" sz="3000" dirty="0"/>
              <a:t> الرأس الحاد الذين يتظاهرون بصداع أكثر شدة </a:t>
            </a:r>
            <a:r>
              <a:rPr lang="ar-SA" sz="3000" dirty="0" smtClean="0"/>
              <a:t>.</a:t>
            </a:r>
          </a:p>
          <a:p>
            <a:r>
              <a:rPr lang="ar-SY" sz="3600" b="1" u="sng" dirty="0" smtClean="0">
                <a:solidFill>
                  <a:srgbClr val="002060"/>
                </a:solidFill>
              </a:rPr>
              <a:t>الفحص:</a:t>
            </a:r>
          </a:p>
          <a:p>
            <a:r>
              <a:rPr lang="ar-SY" sz="3000" dirty="0" smtClean="0"/>
              <a:t>1-فحص عام وشامل .</a:t>
            </a:r>
          </a:p>
          <a:p>
            <a:r>
              <a:rPr lang="ar-SY" sz="3000" dirty="0" smtClean="0"/>
              <a:t>2-فحص </a:t>
            </a:r>
            <a:r>
              <a:rPr lang="ar-SY" sz="3000" dirty="0" err="1" smtClean="0"/>
              <a:t>عيني:حدة</a:t>
            </a:r>
            <a:r>
              <a:rPr lang="ar-SY" sz="3000" dirty="0" smtClean="0"/>
              <a:t> </a:t>
            </a:r>
            <a:r>
              <a:rPr lang="ar-SY" sz="3000" dirty="0" err="1" smtClean="0"/>
              <a:t>البصر,الحول,حليمة</a:t>
            </a:r>
            <a:r>
              <a:rPr lang="ar-SY" sz="3000" dirty="0" smtClean="0"/>
              <a:t> العصب البصري.</a:t>
            </a:r>
          </a:p>
          <a:p>
            <a:r>
              <a:rPr lang="ar-SY" sz="3000" dirty="0" smtClean="0"/>
              <a:t>3-الاسنان والفروة.</a:t>
            </a:r>
          </a:p>
          <a:p>
            <a:r>
              <a:rPr lang="ar-SY" sz="3000" dirty="0" smtClean="0"/>
              <a:t>4-القرع على الجيوب الفكية </a:t>
            </a:r>
            <a:r>
              <a:rPr lang="ar-SY" sz="3000" dirty="0" err="1" smtClean="0"/>
              <a:t>والجبهية</a:t>
            </a:r>
            <a:r>
              <a:rPr lang="ar-SY" sz="3000" dirty="0" smtClean="0"/>
              <a:t>.</a:t>
            </a:r>
          </a:p>
          <a:p>
            <a:r>
              <a:rPr lang="ar-SY" sz="3000" dirty="0" smtClean="0"/>
              <a:t>5-فحص عصبي سريري شامل.</a:t>
            </a:r>
            <a:endParaRPr lang="ar-SA" sz="3000" dirty="0" smtClean="0"/>
          </a:p>
          <a:p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4E81-52FD-4D88-9A8C-1FFD4CAFA63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8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0"/>
            <a:ext cx="6377940" cy="2057401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408712"/>
          </a:xfrm>
        </p:spPr>
        <p:txBody>
          <a:bodyPr>
            <a:normAutofit/>
          </a:bodyPr>
          <a:lstStyle/>
          <a:p>
            <a:endParaRPr lang="ar-SA" dirty="0" smtClean="0"/>
          </a:p>
          <a:p>
            <a:r>
              <a:rPr lang="ar-SA" sz="3600" dirty="0" smtClean="0"/>
              <a:t>يجب </a:t>
            </a:r>
            <a:r>
              <a:rPr lang="ar-SA" sz="3600" dirty="0"/>
              <a:t>التفكير بالتهاب الشريان ذي الخلايا </a:t>
            </a:r>
            <a:r>
              <a:rPr lang="ar-SA" sz="3600" dirty="0" err="1"/>
              <a:t>العرطلة</a:t>
            </a:r>
            <a:r>
              <a:rPr lang="ar-SA" sz="3600" dirty="0"/>
              <a:t> </a:t>
            </a:r>
            <a:r>
              <a:rPr lang="en-US" sz="3600" dirty="0"/>
              <a:t>Giant Cell Arteritis</a:t>
            </a:r>
            <a:r>
              <a:rPr lang="ar-SA" sz="3600" dirty="0"/>
              <a:t> عند المريض </a:t>
            </a:r>
            <a:r>
              <a:rPr lang="ar-SA" sz="3600" dirty="0" smtClean="0"/>
              <a:t>ف</a:t>
            </a:r>
            <a:r>
              <a:rPr lang="ar-SY" sz="3600" dirty="0" smtClean="0"/>
              <a:t>و</a:t>
            </a:r>
            <a:r>
              <a:rPr lang="ar-SA" sz="3600" dirty="0" smtClean="0"/>
              <a:t>ق </a:t>
            </a:r>
            <a:r>
              <a:rPr lang="ar-SA" sz="3600" dirty="0"/>
              <a:t>عمر الستين عاماً الذي يعاني من صداع موضع في أحد الصدغين أو كليهما , وخاصة إذا كان النبض الصدغي غير مجسوس و</a:t>
            </a:r>
            <a:r>
              <a:rPr lang="en-US" sz="3600" dirty="0"/>
              <a:t>/ </a:t>
            </a:r>
            <a:r>
              <a:rPr lang="ar-SA" sz="3600" dirty="0"/>
              <a:t>أو كان الشريانان الصدغيان متضخمين ومؤلمين </a:t>
            </a:r>
            <a:r>
              <a:rPr lang="ar-SA" dirty="0" smtClean="0"/>
              <a:t>.</a:t>
            </a:r>
          </a:p>
          <a:p>
            <a:r>
              <a:rPr lang="en-US" sz="3600" dirty="0" smtClean="0"/>
              <a:t>ESR</a:t>
            </a:r>
            <a:r>
              <a:rPr lang="ar-SY" sz="3600" dirty="0" smtClean="0"/>
              <a:t>:مرتفعة فوق 100.</a:t>
            </a:r>
          </a:p>
          <a:p>
            <a:r>
              <a:rPr lang="ar-SY" sz="3600" dirty="0" smtClean="0"/>
              <a:t>يثبت التشخيص بخزعة</a:t>
            </a:r>
          </a:p>
          <a:p>
            <a:r>
              <a:rPr lang="ar-SY" sz="3600" dirty="0" smtClean="0"/>
              <a:t>الشريان الصدغي.</a:t>
            </a:r>
          </a:p>
          <a:p>
            <a:r>
              <a:rPr lang="ar-SY" sz="3600" dirty="0" err="1" smtClean="0"/>
              <a:t>العلاج:بردنيزولون</a:t>
            </a:r>
            <a:r>
              <a:rPr lang="ar-SY" sz="3600" dirty="0" smtClean="0"/>
              <a:t>.</a:t>
            </a:r>
            <a:endParaRPr lang="ar-SA" sz="360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9852-F7C3-4243-A711-31EE1F53FA6D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12</a:t>
            </a:fld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14806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الصداع الناجم عن ارتفاع الضغط داخل القحف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868885"/>
              </p:ext>
            </p:extLst>
          </p:nvPr>
        </p:nvGraphicFramePr>
        <p:xfrm>
          <a:off x="179512" y="1916832"/>
          <a:ext cx="8496944" cy="36003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980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399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3200" b="1" dirty="0">
                          <a:effectLst/>
                        </a:rPr>
                        <a:t>يسوء في الصباح و يتحسن خلال النهار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3200" b="1" dirty="0">
                          <a:effectLst/>
                        </a:rPr>
                        <a:t>يترافق مع الإقياء الصباحي 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3200" b="1" dirty="0">
                          <a:effectLst/>
                        </a:rPr>
                        <a:t>يسوء عند الانحناء إلى للأمام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3600" dirty="0">
                          <a:effectLst/>
                        </a:rPr>
                        <a:t>يسوء عند السعال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3600" dirty="0">
                          <a:effectLst/>
                        </a:rPr>
                        <a:t>يتحسن بالمسكنات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3600" dirty="0">
                          <a:effectLst/>
                        </a:rPr>
                        <a:t>ألم كليل خفيف غالباً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60B5-1D68-4490-A936-87C6A8D155A8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7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324036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</a:rPr>
              <a:t>What are primary headaches?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Primary headaches include migraine, tension, and cluster headaches, as well as a variety of other less common types of headache.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4360" y="3789040"/>
            <a:ext cx="7955280" cy="2474600"/>
          </a:xfrm>
        </p:spPr>
        <p:txBody>
          <a:bodyPr>
            <a:normAutofit lnSpcReduction="10000"/>
          </a:bodyPr>
          <a:lstStyle/>
          <a:p>
            <a:pPr lvl="3"/>
            <a:r>
              <a:rPr lang="ar-SY" sz="4600" dirty="0" smtClean="0">
                <a:solidFill>
                  <a:srgbClr val="002060"/>
                </a:solidFill>
              </a:rPr>
              <a:t>1-الصداع </a:t>
            </a:r>
            <a:r>
              <a:rPr lang="ar-SY" sz="4600" dirty="0" err="1" smtClean="0">
                <a:solidFill>
                  <a:srgbClr val="002060"/>
                </a:solidFill>
              </a:rPr>
              <a:t>التوتري</a:t>
            </a:r>
            <a:r>
              <a:rPr lang="ar-SY" sz="4600" dirty="0" smtClean="0">
                <a:solidFill>
                  <a:srgbClr val="FFC000"/>
                </a:solidFill>
              </a:rPr>
              <a:t>.</a:t>
            </a:r>
            <a:endParaRPr lang="ar-SY" sz="4600" dirty="0" smtClean="0">
              <a:solidFill>
                <a:srgbClr val="002060"/>
              </a:solidFill>
            </a:endParaRPr>
          </a:p>
          <a:p>
            <a:r>
              <a:rPr lang="ar-SY" sz="5400" dirty="0" smtClean="0">
                <a:solidFill>
                  <a:srgbClr val="002060"/>
                </a:solidFill>
              </a:rPr>
              <a:t>2-الشقيقة.</a:t>
            </a:r>
          </a:p>
          <a:p>
            <a:r>
              <a:rPr lang="ar-SY" sz="5400" dirty="0" smtClean="0">
                <a:solidFill>
                  <a:srgbClr val="002060"/>
                </a:solidFill>
              </a:rPr>
              <a:t>3-الصداع العنقودي.</a:t>
            </a:r>
            <a:endParaRPr lang="ar-SY" sz="5400" dirty="0">
              <a:solidFill>
                <a:srgbClr val="002060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87E3-4E13-4DAC-99DF-428D56015C77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6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373"/>
            <a:ext cx="9036496" cy="1293028"/>
          </a:xfrm>
        </p:spPr>
        <p:txBody>
          <a:bodyPr/>
          <a:lstStyle/>
          <a:p>
            <a:r>
              <a:rPr lang="ar-SY" dirty="0" smtClean="0"/>
              <a:t>الصداع الشائع :(</a:t>
            </a:r>
            <a:r>
              <a:rPr lang="ar-SY" dirty="0" err="1" smtClean="0"/>
              <a:t>التوتري</a:t>
            </a:r>
            <a:r>
              <a:rPr lang="ar-SY" dirty="0" smtClean="0"/>
              <a:t> –الشقيقة- العنقودي )</a:t>
            </a:r>
            <a:endParaRPr lang="ar-SY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33" y="2286000"/>
            <a:ext cx="5358034" cy="4022725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30E5-D9E7-4577-80A8-B783DFB69628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36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36"/>
            <a:ext cx="6377940" cy="1940769"/>
          </a:xfrm>
        </p:spPr>
        <p:txBody>
          <a:bodyPr/>
          <a:lstStyle/>
          <a:p>
            <a:pPr algn="ctr"/>
            <a:r>
              <a:rPr lang="ar-SY" u="sng" dirty="0" smtClean="0">
                <a:solidFill>
                  <a:srgbClr val="FF0000"/>
                </a:solidFill>
              </a:rPr>
              <a:t>1</a:t>
            </a:r>
            <a:r>
              <a:rPr lang="ar-SY" sz="5400" b="1" u="sng" dirty="0" smtClean="0">
                <a:solidFill>
                  <a:srgbClr val="FF0000"/>
                </a:solidFill>
              </a:rPr>
              <a:t>-الصداع </a:t>
            </a:r>
            <a:r>
              <a:rPr lang="ar-SY" sz="5400" b="1" u="sng" dirty="0" err="1" smtClean="0">
                <a:solidFill>
                  <a:srgbClr val="FF0000"/>
                </a:solidFill>
              </a:rPr>
              <a:t>التوتري</a:t>
            </a:r>
            <a:r>
              <a:rPr lang="ar-SY" sz="5400" b="1" u="sng" dirty="0" smtClean="0">
                <a:solidFill>
                  <a:srgbClr val="FF0000"/>
                </a:solidFill>
              </a:rPr>
              <a:t>:</a:t>
            </a:r>
            <a:endParaRPr lang="ar-SY" sz="5400" b="1" u="sng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31224" cy="5035698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C271-AC86-4AF7-B3E8-4C002C256296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35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Y" dirty="0" smtClean="0">
                <a:solidFill>
                  <a:srgbClr val="FF0000"/>
                </a:solidFill>
              </a:rPr>
              <a:t>1</a:t>
            </a:r>
            <a:r>
              <a:rPr lang="ar-SY" dirty="0" smtClean="0"/>
              <a:t>-</a:t>
            </a:r>
            <a:r>
              <a:rPr lang="ar-SA" b="1" dirty="0" smtClean="0">
                <a:solidFill>
                  <a:srgbClr val="FF0000"/>
                </a:solidFill>
              </a:rPr>
              <a:t>الصداع </a:t>
            </a:r>
            <a:r>
              <a:rPr lang="ar-SA" b="1" dirty="0" err="1">
                <a:solidFill>
                  <a:srgbClr val="FF0000"/>
                </a:solidFill>
              </a:rPr>
              <a:t>التوتري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US" b="1" dirty="0" smtClean="0">
                <a:solidFill>
                  <a:schemeClr val="tx2"/>
                </a:solidFill>
              </a:rPr>
              <a:t>Tension </a:t>
            </a:r>
            <a:r>
              <a:rPr lang="en-US" b="1" dirty="0">
                <a:solidFill>
                  <a:schemeClr val="tx2"/>
                </a:solidFill>
              </a:rPr>
              <a:t>– Type Headache</a:t>
            </a:r>
            <a:r>
              <a:rPr lang="ar-SA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38839"/>
            <a:ext cx="8784976" cy="52191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ar-SA" sz="3600" b="1" dirty="0" smtClean="0">
                <a:solidFill>
                  <a:srgbClr val="002060"/>
                </a:solidFill>
              </a:rPr>
              <a:t>المظاهر السريرية</a:t>
            </a:r>
            <a:r>
              <a:rPr lang="ar-SY" sz="3600" b="1" dirty="0" smtClean="0">
                <a:solidFill>
                  <a:srgbClr val="002060"/>
                </a:solidFill>
              </a:rPr>
              <a:t>: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3600" dirty="0" smtClean="0"/>
              <a:t>يعتبر </a:t>
            </a:r>
            <a:r>
              <a:rPr lang="ar-SA" sz="3600" dirty="0"/>
              <a:t>الصداع </a:t>
            </a:r>
            <a:r>
              <a:rPr lang="ar-SA" sz="3600" dirty="0" err="1"/>
              <a:t>التوتري</a:t>
            </a:r>
            <a:r>
              <a:rPr lang="ar-SA" sz="3600" dirty="0"/>
              <a:t> أشيع نمط </a:t>
            </a:r>
            <a:r>
              <a:rPr lang="ar-SA" sz="3600" dirty="0" smtClean="0"/>
              <a:t>م</a:t>
            </a:r>
            <a:r>
              <a:rPr lang="ar-SY" sz="3600" dirty="0" smtClean="0"/>
              <a:t>ن  أ</a:t>
            </a:r>
            <a:r>
              <a:rPr lang="ar-SA" sz="3600" dirty="0" smtClean="0"/>
              <a:t>نماط </a:t>
            </a:r>
            <a:r>
              <a:rPr lang="ar-SA" sz="3600" dirty="0"/>
              <a:t>الصداع </a:t>
            </a:r>
            <a:r>
              <a:rPr lang="ar-SY" sz="3600" dirty="0" smtClean="0"/>
              <a:t>الاخرى</a:t>
            </a:r>
            <a:r>
              <a:rPr lang="ar-SA" sz="3600" dirty="0" smtClean="0"/>
              <a:t>. </a:t>
            </a:r>
          </a:p>
          <a:p>
            <a:pPr lvl="0"/>
            <a:r>
              <a:rPr lang="ar-SA" sz="3600" dirty="0"/>
              <a:t>يكون الألم ثابتا </a:t>
            </a:r>
            <a:r>
              <a:rPr lang="en-US" sz="3600" dirty="0"/>
              <a:t>Constant</a:t>
            </a:r>
            <a:r>
              <a:rPr lang="ar-SA" sz="3600" dirty="0"/>
              <a:t> و </a:t>
            </a:r>
            <a:r>
              <a:rPr lang="ar-SA" sz="3600" dirty="0" err="1"/>
              <a:t>معماً</a:t>
            </a:r>
            <a:r>
              <a:rPr lang="ar-SA" sz="3600" dirty="0"/>
              <a:t> عادة لكنه </a:t>
            </a:r>
            <a:r>
              <a:rPr lang="ar-SA" sz="3600" dirty="0" smtClean="0"/>
              <a:t>غال</a:t>
            </a:r>
            <a:r>
              <a:rPr lang="ar-SY" sz="3600" dirty="0" err="1" smtClean="0"/>
              <a:t>با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ما ينتشر من الناحية </a:t>
            </a:r>
            <a:r>
              <a:rPr lang="ar-SA" sz="3600" dirty="0" err="1"/>
              <a:t>القفوية</a:t>
            </a:r>
            <a:r>
              <a:rPr lang="ar-SA" sz="3600" dirty="0"/>
              <a:t>  باتجاه الأمام </a:t>
            </a:r>
            <a:r>
              <a:rPr lang="ar-SA" sz="3600" dirty="0" smtClean="0"/>
              <a:t>.</a:t>
            </a:r>
          </a:p>
          <a:p>
            <a:pPr lvl="0"/>
            <a:r>
              <a:rPr lang="ar-SA" sz="3600" dirty="0"/>
              <a:t>ويوصف الألم بأنه كليل أو يشبه الضغط أو مشدود </a:t>
            </a:r>
            <a:r>
              <a:rPr lang="en-US" sz="3600" dirty="0"/>
              <a:t>Tight</a:t>
            </a:r>
            <a:r>
              <a:rPr lang="ar-SA" sz="3600" dirty="0"/>
              <a:t>و قد يكون هناك </a:t>
            </a:r>
            <a:r>
              <a:rPr lang="ar-SY" sz="3600" dirty="0" smtClean="0"/>
              <a:t>إ</a:t>
            </a:r>
            <a:r>
              <a:rPr lang="ar-SA" sz="3600" dirty="0" smtClean="0"/>
              <a:t>حساس </a:t>
            </a:r>
            <a:r>
              <a:rPr lang="ar-SA" sz="3600" dirty="0"/>
              <a:t>بوجود شريط حول الرأس  أو ضغط على قمة الرأس .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2D5A-A717-4D0F-BD7A-DDC350D79391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6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26298"/>
            <a:ext cx="4001064" cy="5251722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EBA-0B29-4DE7-B27B-D8BAF9EA3485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18</a:t>
            </a:fld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44" y="908720"/>
            <a:ext cx="519491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 lv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ar-SA" sz="2800" dirty="0"/>
              <a:t>و على العكس من الشقيقة فإن الألم قد يستمر لعدة أسابيع أو أشهر دون انقطاع رغم أن شدته قد تتنوع , </a:t>
            </a:r>
            <a:endParaRPr lang="ar-SA" sz="2800" dirty="0" smtClean="0"/>
          </a:p>
          <a:p>
            <a:pPr algn="just"/>
            <a:r>
              <a:rPr lang="ar-SA" sz="2800" dirty="0"/>
              <a:t>ولا يترافق مع الإقياء أو رهاب الضوء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يستطيع المريض عادة متابعة نشاطاته العادية وقد يكون الألم أقل ملاحظة عندما يكون المريض منشغلاً . </a:t>
            </a:r>
            <a:endParaRPr lang="ar-SA" sz="2800" dirty="0" smtClean="0"/>
          </a:p>
          <a:p>
            <a:pPr algn="just"/>
            <a:r>
              <a:rPr lang="ar-SA" sz="2800" dirty="0"/>
              <a:t>يكون الألم بشكل وصفي أقل شدة في بداية النهار ويصبح أكثر إزعاجاً مع مضي النهار . قد يوجد إيلام  </a:t>
            </a:r>
            <a:r>
              <a:rPr lang="en-US" sz="2800" dirty="0"/>
              <a:t>Tenderness </a:t>
            </a:r>
            <a:r>
              <a:rPr lang="ar-SA" sz="2800" dirty="0"/>
              <a:t> موضعي </a:t>
            </a:r>
            <a:r>
              <a:rPr lang="ar-SA" sz="2800" dirty="0" smtClean="0"/>
              <a:t>في </a:t>
            </a:r>
            <a:r>
              <a:rPr lang="ar-SA" sz="2800" dirty="0"/>
              <a:t>القذال لكن يجب تمييز ذلك عن الألم الحاد الذي يثار بالتماس مع الجلد في ألم العصب مثلث التوائم والإيلام الشديد في التهاب الشريان الصدغي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يذكر بشكل وصفي أن الصداع </a:t>
            </a:r>
            <a:r>
              <a:rPr lang="ar-SA" sz="2800" dirty="0">
                <a:solidFill>
                  <a:srgbClr val="FF0000"/>
                </a:solidFill>
              </a:rPr>
              <a:t>قليل الاستجابة </a:t>
            </a:r>
            <a:r>
              <a:rPr lang="ar-SA" sz="2800" dirty="0"/>
              <a:t>للمسكنات العادية .</a:t>
            </a:r>
            <a:endParaRPr lang="en-US" sz="2800" dirty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7217-1927-4852-BDFB-462CECC34008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9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97352" cy="1143000"/>
          </a:xfrm>
        </p:spPr>
        <p:txBody>
          <a:bodyPr>
            <a:normAutofit/>
          </a:bodyPr>
          <a:lstStyle/>
          <a:p>
            <a:pPr algn="ctr"/>
            <a:r>
              <a:rPr lang="ar-SY" sz="6600" b="1" dirty="0" smtClean="0">
                <a:solidFill>
                  <a:srgbClr val="FF0000"/>
                </a:solidFill>
              </a:rPr>
              <a:t>الصداع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ar-SA" sz="2800" dirty="0"/>
              <a:t>يعتبر الصداع واحداً من أكثر </a:t>
            </a:r>
            <a:r>
              <a:rPr lang="ar-SA" sz="2800" dirty="0" err="1" smtClean="0"/>
              <a:t>الأ</a:t>
            </a:r>
            <a:r>
              <a:rPr lang="ar-SY" sz="2800" dirty="0"/>
              <a:t>ع</a:t>
            </a:r>
            <a:r>
              <a:rPr lang="ar-SA" sz="2800" dirty="0" smtClean="0"/>
              <a:t>راض </a:t>
            </a:r>
            <a:r>
              <a:rPr lang="ar-SA" sz="2800" dirty="0"/>
              <a:t>العصبية تواتراً لكنه نادراً ما </a:t>
            </a:r>
            <a:r>
              <a:rPr lang="ar-SA" sz="2800" dirty="0" smtClean="0"/>
              <a:t>ي</a:t>
            </a:r>
            <a:r>
              <a:rPr lang="ar-SY" sz="2800" dirty="0" smtClean="0"/>
              <a:t>شير</a:t>
            </a:r>
            <a:r>
              <a:rPr lang="ar-SA" sz="2800" dirty="0" smtClean="0"/>
              <a:t> </a:t>
            </a:r>
            <a:r>
              <a:rPr lang="ar-SY" sz="2800" dirty="0" smtClean="0"/>
              <a:t>إلى</a:t>
            </a:r>
            <a:r>
              <a:rPr lang="ar-SA" sz="2800" dirty="0" smtClean="0"/>
              <a:t> </a:t>
            </a:r>
            <a:r>
              <a:rPr lang="ar-SA" sz="2800" dirty="0"/>
              <a:t>مرض عصبي </a:t>
            </a:r>
            <a:r>
              <a:rPr lang="ar-SY" sz="2800" dirty="0" smtClean="0"/>
              <a:t>خطير</a:t>
            </a:r>
            <a:r>
              <a:rPr lang="ar-SA" sz="2800" dirty="0" smtClean="0"/>
              <a:t>إلا </a:t>
            </a:r>
            <a:r>
              <a:rPr lang="ar-SA" sz="2800" dirty="0"/>
              <a:t>إذا </a:t>
            </a:r>
            <a:r>
              <a:rPr lang="ar-SA" sz="2800" dirty="0" smtClean="0"/>
              <a:t>ت</a:t>
            </a:r>
            <a:r>
              <a:rPr lang="ar-SY" sz="2800" dirty="0" smtClean="0"/>
              <a:t>رافق</a:t>
            </a:r>
            <a:r>
              <a:rPr lang="ar-SA" sz="2800" dirty="0" smtClean="0"/>
              <a:t> </a:t>
            </a:r>
            <a:r>
              <a:rPr lang="ar-SA" sz="2800" dirty="0"/>
              <a:t>مع أعراض أو علامات عصبية أخرى . </a:t>
            </a:r>
            <a:endParaRPr lang="ar-SA" sz="2800" dirty="0" smtClean="0"/>
          </a:p>
          <a:p>
            <a:pPr algn="just"/>
            <a:r>
              <a:rPr lang="ar-SA" sz="2800" dirty="0"/>
              <a:t>ورغم ذلك </a:t>
            </a:r>
            <a:r>
              <a:rPr lang="ar-SY" sz="2800" dirty="0" smtClean="0"/>
              <a:t>يخاف عادة</a:t>
            </a:r>
            <a:r>
              <a:rPr lang="ar-SA" sz="2800" dirty="0" smtClean="0"/>
              <a:t> </a:t>
            </a:r>
            <a:r>
              <a:rPr lang="ar-SA" sz="2800" dirty="0"/>
              <a:t>المرضى </a:t>
            </a:r>
            <a:r>
              <a:rPr lang="ar-SA" sz="2800" dirty="0" smtClean="0"/>
              <a:t>الذين </a:t>
            </a:r>
            <a:r>
              <a:rPr lang="ar-SA" sz="2800" dirty="0"/>
              <a:t>يعانون من الصداع </a:t>
            </a:r>
            <a:r>
              <a:rPr lang="ar-SA" sz="2800" dirty="0" smtClean="0"/>
              <a:t> </a:t>
            </a:r>
            <a:r>
              <a:rPr lang="ar-SA" sz="2800" dirty="0"/>
              <a:t>من </a:t>
            </a:r>
            <a:r>
              <a:rPr lang="ar-SY" sz="2800" dirty="0" smtClean="0"/>
              <a:t>وجود </a:t>
            </a:r>
            <a:r>
              <a:rPr lang="ar-SA" sz="2800" dirty="0" smtClean="0"/>
              <a:t>مرض دماغي خطير </a:t>
            </a:r>
            <a:r>
              <a:rPr lang="ar-SY" sz="2800" dirty="0" smtClean="0"/>
              <a:t>لديهم </a:t>
            </a:r>
            <a:r>
              <a:rPr lang="ar-SA" sz="2800" dirty="0" smtClean="0"/>
              <a:t>ولكي </a:t>
            </a:r>
            <a:r>
              <a:rPr lang="ar-SA" sz="2800" dirty="0"/>
              <a:t>يتم تدبير هؤلاء المرضى بشكل فعال </a:t>
            </a:r>
            <a:r>
              <a:rPr lang="ar-SY" sz="2800" dirty="0" smtClean="0"/>
              <a:t>ف</a:t>
            </a:r>
            <a:r>
              <a:rPr lang="ar-SA" sz="2800" dirty="0" smtClean="0"/>
              <a:t>من </a:t>
            </a:r>
            <a:r>
              <a:rPr lang="ar-SA" sz="2800" dirty="0"/>
              <a:t>المهم أن تكون مدركاً لهذا الربط الخاطئ بين الخوف من المرض واحتمال حدوثه الفعلي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إن التقييم السريري الدقيق يكشف عادة واحدة من متلازمات الصداع أو الألم الوجهي القليلة .</a:t>
            </a:r>
            <a:endParaRPr lang="en-US" sz="2800" dirty="0"/>
          </a:p>
          <a:p>
            <a:pPr algn="just"/>
            <a:r>
              <a:rPr lang="ar-SA" sz="2800" dirty="0"/>
              <a:t>ليس من الضروري غالبا إجراء </a:t>
            </a:r>
            <a:r>
              <a:rPr lang="ar-SA" sz="2800" b="1" u="sng" dirty="0" err="1"/>
              <a:t>استقصاءات</a:t>
            </a:r>
            <a:r>
              <a:rPr lang="ar-SA" sz="2800" dirty="0"/>
              <a:t> أخرى بعد أخذ القصة المرضية والقيام بالفحص العصبي المناسب .ويمكن طمأنة المريض </a:t>
            </a:r>
            <a:r>
              <a:rPr lang="ar-SA" sz="2800" dirty="0" err="1"/>
              <a:t>وإعطائة</a:t>
            </a:r>
            <a:r>
              <a:rPr lang="ar-SA" sz="2800" dirty="0"/>
              <a:t> معالجة عرضية .</a:t>
            </a:r>
            <a:endParaRPr lang="en-US" sz="2800" dirty="0"/>
          </a:p>
          <a:p>
            <a:pPr algn="just"/>
            <a:endParaRPr lang="ar-SA" dirty="0" smtClean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57D4-DF6C-44B5-8213-2DBEE3840F94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0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260649"/>
            <a:ext cx="6377940" cy="1224136"/>
          </a:xfrm>
        </p:spPr>
        <p:txBody>
          <a:bodyPr>
            <a:normAutofit/>
          </a:bodyPr>
          <a:lstStyle/>
          <a:p>
            <a:pPr algn="r"/>
            <a:r>
              <a:rPr lang="ar-SA" sz="6600" b="1" dirty="0" smtClean="0">
                <a:solidFill>
                  <a:srgbClr val="002060"/>
                </a:solidFill>
              </a:rPr>
              <a:t>. </a:t>
            </a:r>
            <a:r>
              <a:rPr lang="ar-SA" b="1" dirty="0" smtClean="0">
                <a:solidFill>
                  <a:srgbClr val="002060"/>
                </a:solidFill>
              </a:rPr>
              <a:t>الإمراض</a:t>
            </a:r>
            <a:r>
              <a:rPr lang="ar-SY" b="1" dirty="0" smtClean="0">
                <a:solidFill>
                  <a:srgbClr val="002060"/>
                </a:solidFill>
              </a:rPr>
              <a:t>:</a:t>
            </a:r>
            <a:r>
              <a:rPr lang="ar-SA" sz="6600" b="1" dirty="0" smtClean="0">
                <a:solidFill>
                  <a:srgbClr val="002060"/>
                </a:solidFill>
              </a:rPr>
              <a:t> </a:t>
            </a:r>
            <a:endParaRPr lang="ar-SA" sz="6600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ar-SA" sz="5100" dirty="0" smtClean="0"/>
              <a:t>هناك </a:t>
            </a:r>
            <a:r>
              <a:rPr lang="ar-SA" sz="5100" dirty="0"/>
              <a:t>أدلة قليلة على الفرضية </a:t>
            </a:r>
            <a:r>
              <a:rPr lang="ar-SY" sz="5100" dirty="0" smtClean="0"/>
              <a:t>القائلة </a:t>
            </a:r>
            <a:r>
              <a:rPr lang="ar-SA" sz="5100" dirty="0" smtClean="0"/>
              <a:t>أن</a:t>
            </a:r>
            <a:r>
              <a:rPr lang="ar-SY" sz="5100" dirty="0" smtClean="0"/>
              <a:t> الصداع </a:t>
            </a:r>
            <a:r>
              <a:rPr lang="ar-SY" sz="5100" dirty="0" err="1" smtClean="0"/>
              <a:t>التوتري</a:t>
            </a:r>
            <a:r>
              <a:rPr lang="ar-SY" sz="5100" dirty="0" smtClean="0"/>
              <a:t> </a:t>
            </a:r>
            <a:r>
              <a:rPr lang="ar-SA" sz="5100" dirty="0" smtClean="0"/>
              <a:t> </a:t>
            </a:r>
            <a:r>
              <a:rPr lang="ar-SA" sz="5100" dirty="0"/>
              <a:t>ناجم عن التقلص الشديد لعضلات الرأس </a:t>
            </a:r>
            <a:r>
              <a:rPr lang="ar-SA" sz="5100" dirty="0" smtClean="0"/>
              <a:t>والعنق</a:t>
            </a:r>
            <a:r>
              <a:rPr lang="ar-SY" sz="5100" dirty="0" smtClean="0"/>
              <a:t>.</a:t>
            </a:r>
            <a:r>
              <a:rPr lang="ar-SA" sz="5100" dirty="0" smtClean="0"/>
              <a:t> </a:t>
            </a:r>
            <a:endParaRPr lang="ar-SA" sz="5100" dirty="0"/>
          </a:p>
          <a:p>
            <a:pPr algn="just">
              <a:lnSpc>
                <a:spcPct val="150000"/>
              </a:lnSpc>
            </a:pPr>
            <a:endParaRPr lang="ar-SA" sz="1600" dirty="0" smtClean="0"/>
          </a:p>
          <a:p>
            <a:pPr algn="just">
              <a:lnSpc>
                <a:spcPct val="150000"/>
              </a:lnSpc>
            </a:pPr>
            <a:r>
              <a:rPr lang="ar-SA" sz="5100" dirty="0" smtClean="0"/>
              <a:t>إن </a:t>
            </a:r>
            <a:r>
              <a:rPr lang="ar-SA" sz="5100" dirty="0"/>
              <a:t>الإجهاد الانفعالي أو القلق عوامل مثيرة شائعة للصداع </a:t>
            </a:r>
            <a:r>
              <a:rPr lang="ar-SA" sz="5100" dirty="0" err="1"/>
              <a:t>التوتري</a:t>
            </a:r>
            <a:r>
              <a:rPr lang="ar-SA" sz="5100" dirty="0"/>
              <a:t> وهناك في بعض الأحيان مرض اكتئابي مستبطن . </a:t>
            </a:r>
            <a:endParaRPr lang="ar-SA" sz="5100" dirty="0" smtClean="0"/>
          </a:p>
          <a:p>
            <a:pPr algn="just">
              <a:lnSpc>
                <a:spcPct val="150000"/>
              </a:lnSpc>
            </a:pPr>
            <a:endParaRPr lang="ar-SA" sz="2600" dirty="0" smtClean="0"/>
          </a:p>
          <a:p>
            <a:pPr algn="just">
              <a:lnSpc>
                <a:spcPct val="150000"/>
              </a:lnSpc>
            </a:pPr>
            <a:r>
              <a:rPr lang="ar-SA" sz="5100" dirty="0" smtClean="0"/>
              <a:t>إن </a:t>
            </a:r>
            <a:r>
              <a:rPr lang="ar-SA" sz="5100" dirty="0"/>
              <a:t>القلق حول الصداع نفسه قد يؤدي إلى استمرار الأعراض ويصبح المريض غالباً مقتنعاً بوجود مرض خطير مستبطن </a:t>
            </a:r>
            <a:r>
              <a:rPr lang="ar-SA" dirty="0"/>
              <a:t>.</a:t>
            </a:r>
            <a:br>
              <a:rPr lang="ar-SA" dirty="0"/>
            </a:br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544-93D7-497A-AF5D-A74961C502FA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3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751344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3200" b="1" u="sng" dirty="0">
                <a:solidFill>
                  <a:srgbClr val="002060"/>
                </a:solidFill>
              </a:rPr>
              <a:t>أسباب</a:t>
            </a:r>
            <a:r>
              <a:rPr lang="ar-SY" sz="3200" b="1" u="sng" dirty="0">
                <a:solidFill>
                  <a:srgbClr val="0000FF"/>
                </a:solidFill>
              </a:rPr>
              <a:t> الصداع </a:t>
            </a:r>
            <a:r>
              <a:rPr lang="ar-SY" sz="3200" b="1" u="sng" dirty="0" err="1">
                <a:solidFill>
                  <a:srgbClr val="0000FF"/>
                </a:solidFill>
              </a:rPr>
              <a:t>التوتري</a:t>
            </a:r>
            <a:endParaRPr lang="ar-SY" sz="3200" b="1" u="sng" dirty="0"/>
          </a:p>
          <a:p>
            <a:r>
              <a:rPr lang="ar-SY" sz="2400" dirty="0"/>
              <a:t>يحدث الصداع </a:t>
            </a:r>
            <a:r>
              <a:rPr lang="ar-SY" sz="2400" dirty="0" err="1"/>
              <a:t>التوتري</a:t>
            </a:r>
            <a:r>
              <a:rPr lang="ar-SY" sz="2400" dirty="0"/>
              <a:t> نتيجة تشنج العضلات في الرأس والرقبة. ويمكن للعديد من الأطعمة، والنشاطات، والضغوطات الحياتية أن تسبب هذا النوع من التشنجات.</a:t>
            </a:r>
            <a:br>
              <a:rPr lang="ar-SY" sz="2400" dirty="0"/>
            </a:br>
            <a:r>
              <a:rPr lang="ar-SY" sz="2400" dirty="0"/>
              <a:t>كما أن بعض الناس يصابون بالصداع </a:t>
            </a:r>
            <a:r>
              <a:rPr lang="ar-SY" sz="2400" dirty="0" err="1"/>
              <a:t>التوتري</a:t>
            </a:r>
            <a:r>
              <a:rPr lang="ar-SY" sz="2400" dirty="0"/>
              <a:t> بعد إمعان النظر في شاشة الكمبيوتر لفترات طويلة، أو القيادة لمسافات طويلة. بالإضافة إلى أن الطقس البارد بإمكانه أن يحرض نوبات الصداع </a:t>
            </a:r>
            <a:r>
              <a:rPr lang="ar-SY" sz="2400" dirty="0" err="1"/>
              <a:t>التوتري</a:t>
            </a:r>
            <a:r>
              <a:rPr lang="ar-SY" sz="2400" dirty="0"/>
              <a:t> لدى بعض الأشخاص.</a:t>
            </a:r>
          </a:p>
          <a:p>
            <a:r>
              <a:rPr lang="ar-SY" sz="2400" dirty="0"/>
              <a:t>ومن العوامل الأخرى التي تحرض الصداع </a:t>
            </a:r>
            <a:r>
              <a:rPr lang="ar-SY" sz="2400" dirty="0" err="1"/>
              <a:t>التوتري</a:t>
            </a:r>
            <a:r>
              <a:rPr lang="ar-SY" sz="2400" dirty="0"/>
              <a:t> هناك:</a:t>
            </a:r>
          </a:p>
          <a:p>
            <a:r>
              <a:rPr lang="ar-SY" sz="2400" dirty="0"/>
              <a:t>• تناول المشروبات </a:t>
            </a:r>
            <a:r>
              <a:rPr lang="ar-SY" sz="2400" dirty="0" smtClean="0"/>
              <a:t>الكحولية.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التركيز أو إمعان النظر لفترات </a:t>
            </a:r>
            <a:r>
              <a:rPr lang="ar-SY" sz="2400" dirty="0" smtClean="0"/>
              <a:t>طويلة.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الإعياء </a:t>
            </a:r>
            <a:r>
              <a:rPr lang="ar-SY" sz="2400" dirty="0" smtClean="0"/>
              <a:t>والتعب.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</a:t>
            </a:r>
            <a:r>
              <a:rPr lang="ar-SY" sz="2400" dirty="0" smtClean="0"/>
              <a:t>التدخين.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الزكام أو </a:t>
            </a:r>
            <a:r>
              <a:rPr lang="ar-SY" sz="2400" dirty="0" smtClean="0"/>
              <a:t>الانفلونزا.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التهاب الجيوب </a:t>
            </a:r>
            <a:r>
              <a:rPr lang="ar-SY" sz="2400" dirty="0" smtClean="0"/>
              <a:t>الأنفية.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تناول المشروبات الحاوية على الكافيين باستمرار والاعتياد </a:t>
            </a:r>
            <a:r>
              <a:rPr lang="ar-SY" sz="2400" dirty="0" smtClean="0"/>
              <a:t>عليها.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الضغوطات النفسية </a:t>
            </a:r>
            <a:r>
              <a:rPr lang="ar-SY" sz="2400" dirty="0" smtClean="0"/>
              <a:t>والعاطفية.</a:t>
            </a:r>
            <a:r>
              <a:rPr lang="ar-SY" sz="2400" dirty="0"/>
              <a:t/>
            </a:r>
            <a:br>
              <a:rPr lang="ar-SY" sz="2400" dirty="0"/>
            </a:br>
            <a:r>
              <a:rPr lang="ar-SY" sz="2400" dirty="0"/>
              <a:t>• اتخاذ وضعيات ثابتة لفترات </a:t>
            </a:r>
            <a:r>
              <a:rPr lang="ar-SY" sz="2400" dirty="0" smtClean="0"/>
              <a:t>طويلة.</a:t>
            </a:r>
            <a:endParaRPr lang="ar-SY" sz="24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29B-4919-48CC-A9E5-76FA0954B98D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ar-SY" sz="4800" b="1" dirty="0" err="1" smtClean="0">
                <a:solidFill>
                  <a:srgbClr val="002060"/>
                </a:solidFill>
              </a:rPr>
              <a:t>تدبيرالصداع</a:t>
            </a:r>
            <a:r>
              <a:rPr lang="ar-SY" sz="4800" b="1" dirty="0" smtClean="0">
                <a:solidFill>
                  <a:srgbClr val="002060"/>
                </a:solidFill>
              </a:rPr>
              <a:t> </a:t>
            </a:r>
            <a:r>
              <a:rPr lang="ar-SY" sz="4800" b="1" dirty="0" err="1" smtClean="0">
                <a:solidFill>
                  <a:srgbClr val="002060"/>
                </a:solidFill>
              </a:rPr>
              <a:t>التوتري</a:t>
            </a:r>
            <a:r>
              <a:rPr lang="ar-SY" sz="4800" b="1" dirty="0" smtClean="0">
                <a:solidFill>
                  <a:srgbClr val="002060"/>
                </a:solidFill>
              </a:rPr>
              <a:t>:</a:t>
            </a:r>
            <a:endParaRPr lang="ar-SA" sz="4800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ar-SA" sz="2800" dirty="0"/>
              <a:t>إن التقييم الدقيق الذي يليه مناقشة للعوامل المثيرة المحتملة والشرح للمريض حقيقة أن الأعراض ليست ناجمة عن أي مرض خطير </a:t>
            </a:r>
            <a:r>
              <a:rPr lang="ar-SA" sz="2800" dirty="0" smtClean="0"/>
              <a:t>مست</a:t>
            </a:r>
            <a:r>
              <a:rPr lang="ar-SY" sz="2800" dirty="0" smtClean="0"/>
              <a:t>ب</a:t>
            </a:r>
            <a:r>
              <a:rPr lang="ar-SA" sz="2800" dirty="0" smtClean="0"/>
              <a:t>طن </a:t>
            </a:r>
            <a:r>
              <a:rPr lang="ar-SA" sz="2800" dirty="0"/>
              <a:t>أكثر فائدة من المسكنات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و إن الاستخدام الشديد للمسكنات خاصة </a:t>
            </a:r>
            <a:r>
              <a:rPr lang="ar-SA" sz="2800" dirty="0" err="1"/>
              <a:t>الكودئين</a:t>
            </a:r>
            <a:r>
              <a:rPr lang="ar-SA" sz="2800" dirty="0"/>
              <a:t> </a:t>
            </a:r>
            <a:r>
              <a:rPr lang="en-US" sz="2800" dirty="0"/>
              <a:t>Codeine</a:t>
            </a:r>
            <a:r>
              <a:rPr lang="ar-SA" sz="2800" dirty="0"/>
              <a:t> قد يسيئ فعلياً للصداع (صداع المسكنات </a:t>
            </a:r>
            <a:r>
              <a:rPr lang="en-US" sz="2800" dirty="0"/>
              <a:t>Analgesic Headache</a:t>
            </a:r>
            <a:r>
              <a:rPr lang="ar-SA" sz="2800" dirty="0"/>
              <a:t>) </a:t>
            </a:r>
            <a:endParaRPr lang="ar-SA" sz="2800" dirty="0" smtClean="0"/>
          </a:p>
          <a:p>
            <a:pPr algn="just"/>
            <a:r>
              <a:rPr lang="ar-SA" sz="2800" dirty="0"/>
              <a:t>إن المعالجة الفيزيائية </a:t>
            </a:r>
            <a:r>
              <a:rPr lang="en-US" sz="2800" dirty="0"/>
              <a:t>Physiotherapy</a:t>
            </a:r>
            <a:r>
              <a:rPr lang="ar-SA" sz="2800" dirty="0"/>
              <a:t> (عبر أشواط من إرخاء العضلات </a:t>
            </a:r>
            <a:r>
              <a:rPr lang="en-US" sz="2800" dirty="0"/>
              <a:t>Muscle Relaxation</a:t>
            </a:r>
            <a:r>
              <a:rPr lang="ar-SA" sz="2800" dirty="0"/>
              <a:t>و تدبير الكرب ) مفيدة عادة لكن قد يكون من الضروري إعطاء جرعة منخفضة من </a:t>
            </a:r>
            <a:r>
              <a:rPr lang="ar-SA" sz="2800" dirty="0" err="1"/>
              <a:t>الأميتريبيلتن</a:t>
            </a:r>
            <a:r>
              <a:rPr lang="ar-SA" sz="2800" dirty="0"/>
              <a:t> </a:t>
            </a:r>
            <a:r>
              <a:rPr lang="en-US" sz="2800" dirty="0"/>
              <a:t>Amitriptyline  </a:t>
            </a:r>
            <a:r>
              <a:rPr lang="ar-SA" sz="2800" dirty="0"/>
              <a:t>(10 ملغ ليلا تزداد تدريجياً إلى 30-50 ملغ). </a:t>
            </a:r>
            <a:endParaRPr lang="ar-SA" sz="2800" dirty="0" smtClean="0"/>
          </a:p>
          <a:p>
            <a:pPr algn="just"/>
            <a:r>
              <a:rPr lang="ar-SA" sz="2800" dirty="0" smtClean="0"/>
              <a:t>و </a:t>
            </a:r>
            <a:r>
              <a:rPr lang="ar-SA" sz="2800" dirty="0"/>
              <a:t>هناك دليل على أن المرضى  بهذه المتلازمة يستفيدون من ملاحظة أن مشكلتهم قد أخذت بشكل جدي وتم تقييمها بشكل دقيق لكن </a:t>
            </a:r>
            <a:r>
              <a:rPr lang="ar-SA" sz="2800" dirty="0" err="1"/>
              <a:t>الاستقصاءات</a:t>
            </a:r>
            <a:r>
              <a:rPr lang="ar-SA" sz="2800" dirty="0"/>
              <a:t> الزائدة يمكن أن تسيء إلى قلق المريض</a:t>
            </a:r>
            <a:endParaRPr lang="ar-SA" sz="2800" dirty="0" smtClean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0EEB-B178-4AC9-9FB7-D16DC55F8201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5736" y="263764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ar-SY" sz="7300" dirty="0" smtClean="0">
                <a:solidFill>
                  <a:srgbClr val="FF0000"/>
                </a:solidFill>
              </a:rPr>
              <a:t>2</a:t>
            </a:r>
            <a:r>
              <a:rPr lang="ar-SY" sz="7200" dirty="0" smtClean="0">
                <a:solidFill>
                  <a:srgbClr val="FF0000"/>
                </a:solidFill>
              </a:rPr>
              <a:t>-الشقيقة</a:t>
            </a:r>
            <a:endParaRPr lang="ar-SY" sz="7200" dirty="0">
              <a:solidFill>
                <a:srgbClr val="FF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9036496" cy="5445224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7878-7FDC-4A88-BBFC-B234C2EAF6E9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0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1179512"/>
            <a:ext cx="8229600" cy="4680520"/>
          </a:xfrm>
        </p:spPr>
        <p:txBody>
          <a:bodyPr>
            <a:normAutofit/>
          </a:bodyPr>
          <a:lstStyle/>
          <a:p>
            <a:pPr algn="ctr"/>
            <a:r>
              <a:rPr lang="ar-SY" dirty="0" smtClean="0">
                <a:solidFill>
                  <a:srgbClr val="FF0000"/>
                </a:solidFill>
              </a:rPr>
              <a:t>2</a:t>
            </a:r>
            <a:r>
              <a:rPr lang="ar-SA" dirty="0" smtClean="0"/>
              <a:t>-</a:t>
            </a:r>
            <a:r>
              <a:rPr lang="ar-SA" sz="5400" b="1" dirty="0" smtClean="0">
                <a:solidFill>
                  <a:srgbClr val="FF0000"/>
                </a:solidFill>
              </a:rPr>
              <a:t>الشقيقة</a:t>
            </a:r>
            <a:r>
              <a:rPr lang="ar-SA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Migraine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4360" y="1484784"/>
            <a:ext cx="7955280" cy="47788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ar-SA" sz="4400" b="1" dirty="0" smtClean="0">
                <a:solidFill>
                  <a:srgbClr val="002060"/>
                </a:solidFill>
              </a:rPr>
              <a:t>1- المظاهر </a:t>
            </a:r>
            <a:r>
              <a:rPr lang="ar-SA" sz="4400" b="1" dirty="0">
                <a:solidFill>
                  <a:srgbClr val="002060"/>
                </a:solidFill>
              </a:rPr>
              <a:t>السريرية : </a:t>
            </a:r>
            <a:endParaRPr lang="ar-SA" sz="4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ar-SA" sz="4200" dirty="0"/>
              <a:t>قد يعزو المرضى أي صداع اشتدادي نوبي إلى الشقيقة ,و لكن من الأفضل اعتبار الشقيقة كثلاثي مكون من الصداع </a:t>
            </a:r>
            <a:r>
              <a:rPr lang="ar-SA" sz="4200" dirty="0" err="1"/>
              <a:t>الانتيابي</a:t>
            </a:r>
            <a:r>
              <a:rPr lang="ar-SA" sz="4200" dirty="0"/>
              <a:t> و الغثيان و/أو </a:t>
            </a:r>
            <a:r>
              <a:rPr lang="ar-SA" sz="4200" dirty="0" err="1"/>
              <a:t>الإقياء</a:t>
            </a:r>
            <a:r>
              <a:rPr lang="ar-SA" sz="4200" dirty="0"/>
              <a:t> </a:t>
            </a:r>
            <a:r>
              <a:rPr lang="ar-SY" sz="4200" dirty="0" smtClean="0"/>
              <a:t>و</a:t>
            </a:r>
            <a:r>
              <a:rPr lang="ar-SA" sz="4200" dirty="0" smtClean="0"/>
              <a:t>الأورة </a:t>
            </a:r>
            <a:r>
              <a:rPr lang="ar-SA" sz="4200" dirty="0"/>
              <a:t>(النسمة) </a:t>
            </a:r>
            <a:r>
              <a:rPr lang="en-US" sz="4200" dirty="0"/>
              <a:t>Aura</a:t>
            </a:r>
            <a:r>
              <a:rPr lang="ar-SA" sz="4200" dirty="0"/>
              <a:t> على شكل حوادث عصبية بؤرية (بصرية عادة</a:t>
            </a:r>
            <a:r>
              <a:rPr lang="ar-SA" sz="4200" dirty="0" smtClean="0"/>
              <a:t>)</a:t>
            </a:r>
          </a:p>
          <a:p>
            <a:pPr lvl="0" algn="just"/>
            <a:r>
              <a:rPr lang="ar-SA" sz="4200" dirty="0"/>
              <a:t>يقال عن المرضى الذين لديهم كل المظاهر الثلاثة بأنهم مصابون بالشقيقة مع الأورة (الشقيقة التقليدية </a:t>
            </a:r>
            <a:r>
              <a:rPr lang="en-US" sz="4200" dirty="0"/>
              <a:t>Classical Migraine</a:t>
            </a:r>
            <a:r>
              <a:rPr lang="ar-SA" sz="4200" dirty="0"/>
              <a:t> </a:t>
            </a:r>
            <a:r>
              <a:rPr lang="ar-SA" sz="4200" dirty="0" smtClean="0"/>
              <a:t>).</a:t>
            </a:r>
          </a:p>
          <a:p>
            <a:pPr lvl="0"/>
            <a:endParaRPr lang="en-US" sz="4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A6E0-A12B-4F58-B1F2-683F66BC6C9C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/>
            <a:r>
              <a:rPr lang="ar-SA" b="1" dirty="0" smtClean="0">
                <a:solidFill>
                  <a:srgbClr val="002060"/>
                </a:solidFill>
              </a:rPr>
              <a:t>المظاهر السريرية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25144"/>
          </a:xfrm>
        </p:spPr>
        <p:txBody>
          <a:bodyPr>
            <a:normAutofit/>
          </a:bodyPr>
          <a:lstStyle/>
          <a:p>
            <a:r>
              <a:rPr lang="ar-SA" sz="2800" dirty="0"/>
              <a:t>أما المرضى المصابون بالصداع </a:t>
            </a:r>
            <a:r>
              <a:rPr lang="ar-SA" sz="2800" dirty="0" err="1"/>
              <a:t>الانتيابي</a:t>
            </a:r>
            <a:r>
              <a:rPr lang="ar-SA" sz="2800" dirty="0"/>
              <a:t> (مع و دون </a:t>
            </a:r>
            <a:r>
              <a:rPr lang="ar-SA" sz="2800" dirty="0" err="1"/>
              <a:t>إقياء</a:t>
            </a:r>
            <a:r>
              <a:rPr lang="ar-SA" sz="2800" dirty="0"/>
              <a:t> ) لكن دون وجود الأورة فيقال أنهم مصابون بالشقيقة  دون </a:t>
            </a:r>
            <a:r>
              <a:rPr lang="ar-SA" sz="2800" dirty="0" smtClean="0"/>
              <a:t>النسمة </a:t>
            </a:r>
            <a:r>
              <a:rPr lang="ar-SA" sz="2800" dirty="0"/>
              <a:t>(الشقيقة الشائعة </a:t>
            </a:r>
            <a:r>
              <a:rPr lang="en-US" sz="2800" dirty="0"/>
              <a:t>Common Migraine</a:t>
            </a:r>
            <a:r>
              <a:rPr lang="ar-SA" sz="2800" dirty="0"/>
              <a:t>) . </a:t>
            </a:r>
            <a:endParaRPr lang="ar-SA" sz="2800" dirty="0" smtClean="0"/>
          </a:p>
          <a:p>
            <a:r>
              <a:rPr lang="ar-SA" sz="2800" dirty="0"/>
              <a:t>يقدر أن انتشار الشقيقة يبلغ </a:t>
            </a:r>
            <a:r>
              <a:rPr lang="ar-SA" sz="2800" dirty="0" smtClean="0"/>
              <a:t>حوالي20</a:t>
            </a:r>
            <a:r>
              <a:rPr lang="ar-SA" sz="2800" b="1" dirty="0"/>
              <a:t>% عند الإناث 6% عند </a:t>
            </a:r>
            <a:r>
              <a:rPr lang="ar-SA" sz="2800" b="1" dirty="0" smtClean="0"/>
              <a:t>الذكور</a:t>
            </a:r>
          </a:p>
          <a:p>
            <a:r>
              <a:rPr lang="ar-SA" sz="2800" dirty="0"/>
              <a:t>وإن أكثر من90% من المصابين بالشقيقة سوف تكون قد حدثت النوبة الأولى </a:t>
            </a:r>
            <a:r>
              <a:rPr lang="ar-SY" sz="2800" dirty="0" smtClean="0"/>
              <a:t>تحت عمر </a:t>
            </a:r>
            <a:r>
              <a:rPr lang="ar-SA" sz="2800" dirty="0" smtClean="0"/>
              <a:t>40 </a:t>
            </a:r>
            <a:r>
              <a:rPr lang="ar-SA" sz="2800" dirty="0"/>
              <a:t>عاماً </a:t>
            </a:r>
            <a:r>
              <a:rPr lang="ar-SA" sz="2800" dirty="0" smtClean="0"/>
              <a:t>.</a:t>
            </a:r>
          </a:p>
          <a:p>
            <a:r>
              <a:rPr lang="ar-SA" sz="2800" dirty="0"/>
              <a:t>تبدأ نوبة الشقيقة التقليدية في الحالات ا لوصفية ببوادر غير نوعية من الفتور </a:t>
            </a:r>
            <a:r>
              <a:rPr lang="en-US" sz="2800" dirty="0"/>
              <a:t>Malaise </a:t>
            </a:r>
            <a:r>
              <a:rPr lang="ar-SA" sz="2800" dirty="0"/>
              <a:t> </a:t>
            </a:r>
            <a:r>
              <a:rPr lang="ar-SA" sz="2800" dirty="0" err="1"/>
              <a:t>والهيوجية</a:t>
            </a:r>
            <a:r>
              <a:rPr lang="ar-SA" sz="2800" dirty="0"/>
              <a:t> يليها </a:t>
            </a:r>
            <a:r>
              <a:rPr lang="ar-SA" sz="2800" dirty="0" smtClean="0"/>
              <a:t>النسمة</a:t>
            </a:r>
            <a:r>
              <a:rPr lang="en-US" sz="2800" dirty="0" smtClean="0"/>
              <a:t>Aura </a:t>
            </a:r>
            <a:r>
              <a:rPr lang="ar-SA" sz="2800" dirty="0" smtClean="0"/>
              <a:t> </a:t>
            </a:r>
            <a:r>
              <a:rPr lang="ar-SA" sz="2800" dirty="0"/>
              <a:t>على شكل حادث عصبي بؤري ومن ثم صداع نابض </a:t>
            </a:r>
            <a:r>
              <a:rPr lang="en-US" sz="2800" dirty="0"/>
              <a:t>Throbbing </a:t>
            </a:r>
            <a:r>
              <a:rPr lang="ar-SA" sz="2800" dirty="0"/>
              <a:t> شديد يشمل نصف القحف مع رهاب الضوء </a:t>
            </a:r>
            <a:r>
              <a:rPr lang="ar-SA" sz="2800" dirty="0" err="1"/>
              <a:t>والإقياء</a:t>
            </a:r>
            <a:r>
              <a:rPr lang="ar-SA" sz="2800" dirty="0"/>
              <a:t> </a:t>
            </a:r>
            <a:r>
              <a:rPr lang="ar-SA" sz="2800" dirty="0" smtClean="0"/>
              <a:t>.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3199-2A8D-4310-8118-D51296B93BE4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4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69269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3200" dirty="0"/>
              <a:t>يفضل المرضى أثناء طور الصداع البقاء هادئين في غرفة مظلمة كما يفضلون النوم . وقد يستمر الصداع عدة أيام </a:t>
            </a:r>
            <a:r>
              <a:rPr lang="ar-SY" sz="3200" dirty="0" smtClean="0"/>
              <a:t>.          </a:t>
            </a:r>
          </a:p>
          <a:p>
            <a:pPr algn="ctr"/>
            <a:endParaRPr lang="ar-SY" sz="3200" dirty="0" smtClean="0"/>
          </a:p>
          <a:p>
            <a:pPr algn="ctr"/>
            <a:r>
              <a:rPr lang="ar-SY" sz="3200" dirty="0" smtClean="0"/>
              <a:t> - تأخذ  </a:t>
            </a:r>
            <a:r>
              <a:rPr lang="ar-SY" sz="3200" dirty="0"/>
              <a:t>الأورة غالباُ شكل الأطياف </a:t>
            </a:r>
            <a:r>
              <a:rPr lang="ar-SY" sz="3200" dirty="0" err="1"/>
              <a:t>الحصنية</a:t>
            </a:r>
            <a:r>
              <a:rPr lang="ar-SY" sz="3200" dirty="0"/>
              <a:t> </a:t>
            </a:r>
            <a:r>
              <a:rPr lang="ar-SY" sz="3200" dirty="0" smtClean="0"/>
              <a:t>وهي </a:t>
            </a:r>
            <a:r>
              <a:rPr lang="ar-SY" sz="3200" dirty="0"/>
              <a:t>خطوط منكسرة ( زك – زاك )  فضية وامضة تعبر الساحات البصرية على مدى 20 دقيقة .وقد تترك أحياناُ أثراً من فقد الساحة البصرية </a:t>
            </a:r>
            <a:r>
              <a:rPr lang="ar-SY" sz="3200" dirty="0" err="1"/>
              <a:t>المؤقته</a:t>
            </a:r>
            <a:r>
              <a:rPr lang="ar-SY" sz="3200" dirty="0"/>
              <a:t>. </a:t>
            </a:r>
            <a:endParaRPr lang="ar-SY" sz="3200" dirty="0" smtClean="0"/>
          </a:p>
          <a:p>
            <a:pPr algn="ctr"/>
            <a:endParaRPr lang="ar-SY" sz="3200" dirty="0"/>
          </a:p>
          <a:p>
            <a:pPr algn="ctr"/>
            <a:r>
              <a:rPr lang="ar-SY" sz="3200" dirty="0" smtClean="0"/>
              <a:t>-ويكون </a:t>
            </a:r>
            <a:r>
              <a:rPr lang="ar-SY" sz="3200" dirty="0"/>
              <a:t>عند بعض المرضى أورة حسية على شكل </a:t>
            </a:r>
            <a:r>
              <a:rPr lang="ar-SY" sz="3200" dirty="0" smtClean="0"/>
              <a:t>اضطراب حسي منتشر </a:t>
            </a:r>
            <a:r>
              <a:rPr lang="ar-SY" sz="3200" dirty="0"/>
              <a:t>من </a:t>
            </a:r>
            <a:r>
              <a:rPr lang="ar-SY" sz="3200" dirty="0" err="1"/>
              <a:t>النخز</a:t>
            </a:r>
            <a:r>
              <a:rPr lang="ar-SY" sz="3200" dirty="0"/>
              <a:t> يليها </a:t>
            </a:r>
            <a:r>
              <a:rPr lang="ar-SY" sz="3200" dirty="0" err="1"/>
              <a:t>اخدرار</a:t>
            </a:r>
            <a:r>
              <a:rPr lang="ar-SY" sz="3200" dirty="0"/>
              <a:t> </a:t>
            </a:r>
            <a:r>
              <a:rPr lang="en-US" sz="3200" dirty="0" smtClean="0"/>
              <a:t>Numbness </a:t>
            </a:r>
            <a:r>
              <a:rPr lang="ar-SY" sz="3200" dirty="0"/>
              <a:t>الذي يتحرك على مدى  </a:t>
            </a:r>
            <a:r>
              <a:rPr lang="ar-SY" sz="3200" dirty="0" smtClean="0"/>
              <a:t>    20- </a:t>
            </a:r>
            <a:r>
              <a:rPr lang="ar-SY" sz="3200" dirty="0"/>
              <a:t>30 دقيقة من جزء إلى آخر من الجسم </a:t>
            </a:r>
            <a:r>
              <a:rPr lang="ar-SY" sz="3200" dirty="0" smtClean="0"/>
              <a:t>.</a:t>
            </a:r>
            <a:endParaRPr lang="ar-SY" sz="32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2472-9585-497F-804A-060114C03379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04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87" y="2286000"/>
            <a:ext cx="6066926" cy="4022725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687-56CE-4FD6-8EA2-DF4864873892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1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582862"/>
            <a:ext cx="4572000" cy="3429000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737-D557-478F-98D9-E979E3C2279B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47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582862"/>
            <a:ext cx="4572000" cy="3429000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51-7AB0-4012-A1DD-6B274B2AD569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5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What </a:t>
            </a:r>
            <a:r>
              <a:rPr lang="en-US" b="1" u="sng" dirty="0" smtClean="0"/>
              <a:t>is the </a:t>
            </a:r>
            <a:r>
              <a:rPr lang="en-US" b="1" u="sng" dirty="0" err="1" smtClean="0"/>
              <a:t>headace</a:t>
            </a:r>
            <a:endParaRPr lang="ar-SY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Y" sz="38000" dirty="0" smtClean="0">
                <a:solidFill>
                  <a:srgbClr val="FF0000"/>
                </a:solidFill>
              </a:rPr>
              <a:t>؟</a:t>
            </a:r>
            <a:endParaRPr lang="ar-SY" sz="38000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5DFC-15FC-4C77-B917-5A5A345A5F55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4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/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7473-D8CB-40F0-BE3E-97119A722B62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0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r="27893"/>
          <a:stretch>
            <a:fillRect/>
          </a:stretch>
        </p:blipFill>
        <p:spPr>
          <a:xfrm>
            <a:off x="179512" y="751242"/>
            <a:ext cx="8372246" cy="6106758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D7AE-1904-4FA9-9AAC-86DC893818C3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8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8" b="18548"/>
          <a:stretch>
            <a:fillRect/>
          </a:stretch>
        </p:blipFill>
        <p:spPr>
          <a:xfrm>
            <a:off x="31315" y="692697"/>
            <a:ext cx="9141714" cy="5040560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F1C-25B3-4A6E-BF6A-5EC073D9D769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1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الفرق بين نسمة الشقيقة والاحتشاء الدماغي</a:t>
            </a:r>
            <a:endParaRPr lang="ar-SY" dirty="0"/>
          </a:p>
        </p:txBody>
      </p:sp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2774"/>
            <a:ext cx="9036496" cy="5840561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6412-A495-417D-84EB-152BC54F91A2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80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1720" y="0"/>
            <a:ext cx="6377940" cy="980728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877272"/>
          </a:xfrm>
        </p:spPr>
        <p:txBody>
          <a:bodyPr>
            <a:normAutofit/>
          </a:bodyPr>
          <a:lstStyle/>
          <a:p>
            <a:pPr algn="justLow"/>
            <a:r>
              <a:rPr lang="ar-SA" sz="2700" dirty="0"/>
              <a:t>وإذا أصيب نصف الكرة المخية المسيطر فقد يحدث عند المريض حبسة عابرة . </a:t>
            </a:r>
            <a:endParaRPr lang="ar-SA" sz="2700" dirty="0" smtClean="0"/>
          </a:p>
          <a:p>
            <a:pPr algn="justLow"/>
            <a:r>
              <a:rPr lang="ar-SA" sz="2700" dirty="0"/>
              <a:t>إن الضعف </a:t>
            </a:r>
            <a:r>
              <a:rPr lang="ar-SA" sz="2700" dirty="0" smtClean="0"/>
              <a:t>الحقيقي</a:t>
            </a:r>
            <a:r>
              <a:rPr lang="ar-SY" sz="2700" dirty="0" smtClean="0"/>
              <a:t>(الخزل)</a:t>
            </a:r>
            <a:r>
              <a:rPr lang="ar-SA" sz="2700" dirty="0" smtClean="0"/>
              <a:t> </a:t>
            </a:r>
            <a:r>
              <a:rPr lang="ar-SA" sz="2700" dirty="0"/>
              <a:t>غير </a:t>
            </a:r>
            <a:r>
              <a:rPr lang="ar-SY" sz="2700" dirty="0" smtClean="0"/>
              <a:t>شائع</a:t>
            </a:r>
            <a:r>
              <a:rPr lang="ar-SA" sz="2700" dirty="0" smtClean="0"/>
              <a:t> </a:t>
            </a:r>
            <a:r>
              <a:rPr lang="ar-SA" sz="2700" dirty="0"/>
              <a:t>بشكل واضح في الشقيقة </a:t>
            </a:r>
            <a:r>
              <a:rPr lang="ar-SA" sz="2700" dirty="0" smtClean="0"/>
              <a:t>ولذلك </a:t>
            </a:r>
            <a:r>
              <a:rPr lang="ar-SA" sz="2700" dirty="0"/>
              <a:t>فإن الشقيقة </a:t>
            </a:r>
            <a:r>
              <a:rPr lang="ar-SA" sz="2700" dirty="0" err="1"/>
              <a:t>الفالجية</a:t>
            </a:r>
            <a:r>
              <a:rPr lang="ar-SA" sz="2700" dirty="0"/>
              <a:t> </a:t>
            </a:r>
            <a:r>
              <a:rPr lang="en-US" sz="2700" dirty="0"/>
              <a:t>Hemiplegic Migraine </a:t>
            </a:r>
            <a:r>
              <a:rPr lang="ar-SA" sz="2700" dirty="0"/>
              <a:t> </a:t>
            </a:r>
            <a:r>
              <a:rPr lang="ar-SY" sz="2700" dirty="0" smtClean="0"/>
              <a:t>يجب </a:t>
            </a:r>
            <a:r>
              <a:rPr lang="ar-SA" sz="2700" dirty="0" smtClean="0"/>
              <a:t>أن </a:t>
            </a:r>
            <a:r>
              <a:rPr lang="ar-SA" sz="2700" dirty="0"/>
              <a:t>تشخص بحذر شديد </a:t>
            </a:r>
            <a:endParaRPr lang="ar-SA" sz="2700" dirty="0" smtClean="0"/>
          </a:p>
          <a:p>
            <a:pPr algn="justLow"/>
            <a:r>
              <a:rPr lang="ar-SA" sz="2700" dirty="0"/>
              <a:t>قد تحدث الحوادث البؤرية لوحدها عند عدد قليل من المرضى </a:t>
            </a:r>
            <a:r>
              <a:rPr lang="ar-SA" sz="2700" dirty="0" smtClean="0"/>
              <a:t> ( </a:t>
            </a:r>
            <a:r>
              <a:rPr lang="ar-SA" sz="2700" dirty="0"/>
              <a:t>مكافئ الشقيقة </a:t>
            </a:r>
            <a:r>
              <a:rPr lang="en-US" sz="2700" dirty="0"/>
              <a:t>Migraine Equivalent </a:t>
            </a:r>
            <a:r>
              <a:rPr lang="ar-SA" sz="2700" dirty="0"/>
              <a:t>) لكن في هذه الحالة يجب أن تؤخذ الاضطرابات البنيوية الأخرى في الدماغ أو حتى الصرع البؤري بالاعتبار في </a:t>
            </a:r>
            <a:r>
              <a:rPr lang="ar-SA" sz="2700" dirty="0" smtClean="0"/>
              <a:t>ال</a:t>
            </a:r>
            <a:r>
              <a:rPr lang="ar-SY" sz="2700" dirty="0" smtClean="0"/>
              <a:t>تشخيص   التفريقي</a:t>
            </a:r>
            <a:r>
              <a:rPr lang="ar-SA" sz="2700" dirty="0" smtClean="0"/>
              <a:t>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1A6F-595F-40F1-AEBC-746558CFC273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7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08712" cy="396044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1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b="1" dirty="0" smtClean="0">
                <a:solidFill>
                  <a:srgbClr val="002060"/>
                </a:solidFill>
              </a:rPr>
              <a:t>. </a:t>
            </a:r>
            <a:r>
              <a:rPr lang="ar-SA" b="1" dirty="0">
                <a:solidFill>
                  <a:srgbClr val="002060"/>
                </a:solidFill>
              </a:rPr>
              <a:t>السببيات </a:t>
            </a:r>
            <a:r>
              <a:rPr lang="ar-SA" b="1" dirty="0" smtClean="0">
                <a:solidFill>
                  <a:srgbClr val="002060"/>
                </a:solidFill>
              </a:rPr>
              <a:t>والإمراض</a:t>
            </a:r>
            <a:r>
              <a:rPr lang="ar-SY" b="1" dirty="0" smtClean="0">
                <a:solidFill>
                  <a:srgbClr val="FFFF00"/>
                </a:solidFill>
              </a:rPr>
              <a:t>: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94560"/>
            <a:ext cx="8964488" cy="4663440"/>
          </a:xfrm>
        </p:spPr>
        <p:txBody>
          <a:bodyPr>
            <a:normAutofit/>
          </a:bodyPr>
          <a:lstStyle/>
          <a:p>
            <a:pPr algn="just"/>
            <a:r>
              <a:rPr lang="ar-SA" sz="2800" dirty="0"/>
              <a:t>إن سبب الشقيقة غير </a:t>
            </a:r>
            <a:r>
              <a:rPr lang="ar-SA" sz="2800" dirty="0" smtClean="0"/>
              <a:t>معروف </a:t>
            </a:r>
            <a:r>
              <a:rPr lang="ar-SA" sz="2800" dirty="0"/>
              <a:t>بشكل كبير , وهناك غالباً قصة عائلية للشقيقة مما يقترح الاستعداد الوراثي . </a:t>
            </a:r>
            <a:endParaRPr lang="ar-SA" sz="2800" dirty="0" smtClean="0"/>
          </a:p>
          <a:p>
            <a:pPr algn="just"/>
            <a:r>
              <a:rPr lang="ar-SA" sz="2800" dirty="0"/>
              <a:t>إن في الرجحان الكبير لإصابة الإناث وميل بعض النساء للإصابة بهجمات الشقيقة في مراحل معينة من دوراتهن الحيضية إشارة إلى التأثيرات الهرمونية . </a:t>
            </a:r>
            <a:endParaRPr lang="ar-SA" sz="2800" dirty="0" smtClean="0"/>
          </a:p>
          <a:p>
            <a:pPr algn="just"/>
            <a:r>
              <a:rPr lang="ar-SA" sz="2800" dirty="0"/>
              <a:t>أما علاقة حبوب منع الحمل في هذا السياق فمن الصعب تأكيدها لكن يبدو أنها تثير </a:t>
            </a:r>
            <a:r>
              <a:rPr lang="en-US" sz="2800" dirty="0"/>
              <a:t>Exacerbate </a:t>
            </a:r>
            <a:r>
              <a:rPr lang="ar-SA" sz="2800" dirty="0"/>
              <a:t> الشقيقة عند العديد من المريضات وتزيد خطر السكتة عند المريضات اللواتي يعانين من الشقيقة مع الأورة . </a:t>
            </a:r>
            <a:endParaRPr lang="en-US" sz="2800" dirty="0" smtClean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39F4-3E44-4A73-9F59-E66AF9DBA452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1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7606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3200" b="1" dirty="0"/>
              <a:t>وهناك عند بعض المرضى مثيرات </a:t>
            </a:r>
            <a:r>
              <a:rPr lang="ar-SA" sz="3200" b="1" dirty="0" err="1"/>
              <a:t>قوتية</a:t>
            </a:r>
            <a:r>
              <a:rPr lang="ar-SA" sz="3200" b="1" dirty="0"/>
              <a:t> يمكن تحديدها مثل الجبن والشوكولا أو الخمر الأحمر . </a:t>
            </a:r>
            <a:endParaRPr lang="ar-SA" sz="3200" b="1" dirty="0" smtClean="0"/>
          </a:p>
          <a:p>
            <a:pPr algn="just">
              <a:lnSpc>
                <a:spcPct val="150000"/>
              </a:lnSpc>
            </a:pPr>
            <a:r>
              <a:rPr lang="ar-SA" sz="3200" b="1" dirty="0"/>
              <a:t>وعندما يكون الكرب </a:t>
            </a:r>
            <a:r>
              <a:rPr lang="ar-SY" sz="3200" b="1" dirty="0" smtClean="0"/>
              <a:t>النفسي</a:t>
            </a:r>
            <a:r>
              <a:rPr lang="ar-SA" sz="3200" b="1" dirty="0" smtClean="0"/>
              <a:t> </a:t>
            </a:r>
            <a:r>
              <a:rPr lang="ar-SA" sz="3200" b="1" dirty="0"/>
              <a:t>متورطاً فإن نوبة الشقيقة تحدث غالباً بعد فترة من الإجهاد بحيث أن بعض المرضى تحدث لديهم نوبات الشقيقة في نهاية الأسبوع أو عند بداية العطلة . </a:t>
            </a:r>
            <a:r>
              <a:rPr lang="ar-SA" sz="3200" b="1" dirty="0" smtClean="0"/>
              <a:t>0</a:t>
            </a:r>
          </a:p>
          <a:p>
            <a:pPr algn="just">
              <a:lnSpc>
                <a:spcPct val="150000"/>
              </a:lnSpc>
            </a:pPr>
            <a:r>
              <a:rPr lang="ar-SA" sz="3200" b="1" dirty="0"/>
              <a:t>إن الأورة في الشقيقة التقليدية تمثل على الأرجح جبهة منتشرة من الاستثارة الكهربية يليها انخفاض نشاط الخلايا القشرية . 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FE8-72D1-455B-B1B6-626124B0335D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08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576063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/>
          </a:bodyPr>
          <a:lstStyle/>
          <a:p>
            <a:r>
              <a:rPr lang="ar-SY" sz="3200" dirty="0"/>
              <a:t>. ويقال أن سبب حدوث الصداع النصفي يعود إلى طريقة تفاعل </a:t>
            </a:r>
            <a:r>
              <a:rPr lang="ar-SY" sz="3200" dirty="0">
                <a:hlinkClick r:id="rId2" tooltip="الشرايين"/>
              </a:rPr>
              <a:t>الشرايين</a:t>
            </a:r>
            <a:r>
              <a:rPr lang="ar-SY" sz="3200" dirty="0"/>
              <a:t> المؤدية إلى الدماغ مع العوامل المسببة للألم مهما كان نوعها، ولسبب ما تتقلص </a:t>
            </a:r>
            <a:r>
              <a:rPr lang="ar-SY" sz="3200" dirty="0">
                <a:hlinkClick r:id="rId2" tooltip="الشرايين"/>
              </a:rPr>
              <a:t>الشرايين</a:t>
            </a:r>
            <a:r>
              <a:rPr lang="ar-SY" sz="3200" dirty="0"/>
              <a:t> ثم </a:t>
            </a:r>
            <a:r>
              <a:rPr lang="ar-SY" sz="3200" dirty="0" err="1" smtClean="0"/>
              <a:t>تتمدد.وهذا</a:t>
            </a:r>
            <a:r>
              <a:rPr lang="ar-SY" sz="3200" dirty="0" smtClean="0"/>
              <a:t> </a:t>
            </a:r>
            <a:r>
              <a:rPr lang="ar-SY" sz="3200" dirty="0"/>
              <a:t>التغير في القطر الداخلي للشرايين يولد الألم. كما يخفض تقلص </a:t>
            </a:r>
            <a:r>
              <a:rPr lang="ar-SY" sz="3200" dirty="0">
                <a:hlinkClick r:id="rId2" tooltip="الشرايين"/>
              </a:rPr>
              <a:t>الشرايين</a:t>
            </a:r>
            <a:r>
              <a:rPr lang="ar-SY" sz="3200" dirty="0"/>
              <a:t> وصول كمية </a:t>
            </a:r>
            <a:r>
              <a:rPr lang="ar-SY" sz="3200" dirty="0">
                <a:hlinkClick r:id="rId3" tooltip="الدم"/>
              </a:rPr>
              <a:t>الدم</a:t>
            </a:r>
            <a:r>
              <a:rPr lang="ar-SY" sz="3200" dirty="0"/>
              <a:t> إلى </a:t>
            </a:r>
            <a:r>
              <a:rPr lang="ar-SY" sz="3200" dirty="0">
                <a:hlinkClick r:id="rId4" tooltip="الدماغ"/>
              </a:rPr>
              <a:t>الدماغ</a:t>
            </a:r>
            <a:r>
              <a:rPr lang="ar-SY" sz="3200" dirty="0"/>
              <a:t>. وهذا تفسير لتشوش الرؤية. 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61F0-B5A4-4559-8146-9596AD1D65F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38</a:t>
            </a:fld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37112"/>
            <a:ext cx="73448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332657"/>
            <a:ext cx="6377940" cy="1008111"/>
          </a:xfrm>
        </p:spPr>
        <p:txBody>
          <a:bodyPr/>
          <a:lstStyle/>
          <a:p>
            <a:r>
              <a:rPr lang="ar-SY" dirty="0" smtClean="0">
                <a:solidFill>
                  <a:srgbClr val="002060"/>
                </a:solidFill>
              </a:rPr>
              <a:t>بعض مثيرات الشقيقة</a:t>
            </a:r>
            <a:r>
              <a:rPr lang="ar-SY" dirty="0" smtClean="0">
                <a:solidFill>
                  <a:srgbClr val="FFFF00"/>
                </a:solidFill>
              </a:rPr>
              <a:t>:</a:t>
            </a:r>
            <a:endParaRPr lang="ar-SY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904656"/>
          </a:xfrm>
        </p:spPr>
        <p:txBody>
          <a:bodyPr/>
          <a:lstStyle/>
          <a:p>
            <a:r>
              <a:rPr lang="ar-SY" dirty="0" smtClean="0"/>
              <a:t>1-الشدة .</a:t>
            </a:r>
            <a:r>
              <a:rPr lang="ar-SY" dirty="0" err="1" smtClean="0"/>
              <a:t>الكرب.التعب</a:t>
            </a:r>
            <a:r>
              <a:rPr lang="ar-SY" dirty="0" smtClean="0"/>
              <a:t> .</a:t>
            </a:r>
          </a:p>
          <a:p>
            <a:r>
              <a:rPr lang="ar-SY" dirty="0" smtClean="0"/>
              <a:t>2-الاسترخاء بعد الكرب.</a:t>
            </a:r>
          </a:p>
          <a:p>
            <a:r>
              <a:rPr lang="ar-SY" dirty="0" smtClean="0"/>
              <a:t>3-تخطي الوجبات .</a:t>
            </a:r>
            <a:r>
              <a:rPr lang="ar-SY" dirty="0" err="1" smtClean="0"/>
              <a:t>الجوع.الصيام</a:t>
            </a:r>
            <a:r>
              <a:rPr lang="ar-SY" dirty="0" smtClean="0"/>
              <a:t>.</a:t>
            </a:r>
          </a:p>
          <a:p>
            <a:r>
              <a:rPr lang="ar-SY" dirty="0" smtClean="0"/>
              <a:t>4-تناول الطعام في الحفلات الصاخبة .</a:t>
            </a:r>
          </a:p>
          <a:p>
            <a:r>
              <a:rPr lang="ar-SY" dirty="0" smtClean="0"/>
              <a:t>5-أغذية محددة(الجبن-الفواكه الحامضة-الموز-الشوكولا-....الخ)</a:t>
            </a:r>
          </a:p>
          <a:p>
            <a:r>
              <a:rPr lang="ar-SY" dirty="0" smtClean="0"/>
              <a:t>6-أشربة محددة </a:t>
            </a:r>
            <a:r>
              <a:rPr lang="ar-SY" dirty="0" err="1" smtClean="0"/>
              <a:t>كالكافئين</a:t>
            </a:r>
            <a:r>
              <a:rPr lang="ar-SY" dirty="0" smtClean="0"/>
              <a:t>(بكمية كبيرة او سحب مفاجئ)النبيذ الأحمر (بكمية كبيرة ).</a:t>
            </a:r>
          </a:p>
          <a:p>
            <a:r>
              <a:rPr lang="ar-SY" dirty="0" smtClean="0"/>
              <a:t>7-الحيض أو الإباضة .مانعات الحمل </a:t>
            </a:r>
            <a:r>
              <a:rPr lang="ar-SY" dirty="0" err="1" smtClean="0"/>
              <a:t>الفموية.الفترة</a:t>
            </a:r>
            <a:r>
              <a:rPr lang="ar-SY" dirty="0" smtClean="0"/>
              <a:t> الباكرة بعيد </a:t>
            </a:r>
            <a:r>
              <a:rPr lang="ar-SY" dirty="0" err="1" smtClean="0"/>
              <a:t>الوضع.سن</a:t>
            </a:r>
            <a:r>
              <a:rPr lang="ar-SY" dirty="0" smtClean="0"/>
              <a:t> اليأس (الحكمة).</a:t>
            </a:r>
          </a:p>
          <a:p>
            <a:r>
              <a:rPr lang="ar-SY" dirty="0" smtClean="0"/>
              <a:t>8-أشعة الشمس الساطعة.</a:t>
            </a:r>
          </a:p>
          <a:p>
            <a:r>
              <a:rPr lang="ar-SY" dirty="0" smtClean="0"/>
              <a:t>9-الروائح الشديدة.</a:t>
            </a:r>
          </a:p>
          <a:p>
            <a:r>
              <a:rPr lang="ar-SY" dirty="0" smtClean="0"/>
              <a:t>10-فرط التوتر </a:t>
            </a:r>
            <a:r>
              <a:rPr lang="ar-SY" dirty="0" err="1" smtClean="0"/>
              <a:t>الشرياني.فقر</a:t>
            </a:r>
            <a:r>
              <a:rPr lang="ar-SY" dirty="0" smtClean="0"/>
              <a:t> الدم .</a:t>
            </a:r>
            <a:r>
              <a:rPr lang="ar-SY" dirty="0" err="1" smtClean="0"/>
              <a:t>أذيات</a:t>
            </a:r>
            <a:r>
              <a:rPr lang="ar-SY" dirty="0" smtClean="0"/>
              <a:t> الرأس.</a:t>
            </a:r>
          </a:p>
          <a:p>
            <a:r>
              <a:rPr lang="ar-SY" dirty="0" smtClean="0"/>
              <a:t>11-السفر –</a:t>
            </a:r>
            <a:endParaRPr lang="ar-SY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2FAD-D5E4-48F6-968F-AC80F57E384B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-99391"/>
            <a:ext cx="6377940" cy="576063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08520" y="1124744"/>
            <a:ext cx="9252520" cy="5733256"/>
          </a:xfrm>
        </p:spPr>
        <p:txBody>
          <a:bodyPr>
            <a:normAutofit/>
          </a:bodyPr>
          <a:lstStyle/>
          <a:p>
            <a:r>
              <a:rPr lang="ar-SY" sz="3200" b="1" dirty="0"/>
              <a:t>الصداع</a:t>
            </a:r>
            <a:r>
              <a:rPr lang="ar-SY" sz="3200" dirty="0"/>
              <a:t> </a:t>
            </a:r>
            <a:r>
              <a:rPr lang="en-US" sz="3200" dirty="0"/>
              <a:t>headache، </a:t>
            </a:r>
            <a:r>
              <a:rPr lang="ar-SY" sz="3200" dirty="0" err="1" smtClean="0"/>
              <a:t>هو</a:t>
            </a:r>
            <a:r>
              <a:rPr lang="ar-SY" sz="3200" b="1" dirty="0" err="1" smtClean="0">
                <a:solidFill>
                  <a:srgbClr val="C00000"/>
                </a:solidFill>
                <a:hlinkClick r:id="rId2" tooltip="ألم"/>
              </a:rPr>
              <a:t>ألم</a:t>
            </a:r>
            <a:r>
              <a:rPr lang="ar-SY" sz="3200" b="1" dirty="0" smtClean="0">
                <a:solidFill>
                  <a:srgbClr val="002060"/>
                </a:solidFill>
              </a:rPr>
              <a:t> </a:t>
            </a:r>
            <a:r>
              <a:rPr lang="ar-SY" sz="3200" u="sng" dirty="0" smtClean="0"/>
              <a:t> </a:t>
            </a:r>
            <a:r>
              <a:rPr lang="ar-SY" sz="3200" dirty="0"/>
              <a:t>في أي مكان في منطقة </a:t>
            </a:r>
            <a:r>
              <a:rPr lang="ar-SY" sz="3200" b="1" u="sng" dirty="0">
                <a:solidFill>
                  <a:srgbClr val="C00000"/>
                </a:solidFill>
                <a:hlinkClick r:id="rId3" tooltip="رأس (الصفحة غير موجودة)"/>
              </a:rPr>
              <a:t>الرأس</a:t>
            </a:r>
            <a:r>
              <a:rPr lang="ar-SY" sz="3200" dirty="0"/>
              <a:t> أو </a:t>
            </a:r>
            <a:r>
              <a:rPr lang="ar-SY" sz="3200" b="1" dirty="0">
                <a:hlinkClick r:id="rId4" tooltip="رقبة"/>
              </a:rPr>
              <a:t>الرقبة</a:t>
            </a:r>
            <a:r>
              <a:rPr lang="ar-SY" sz="3200" dirty="0"/>
              <a:t>. ويمكن أن يكون الصداع </a:t>
            </a:r>
            <a:r>
              <a:rPr lang="ar-SY" sz="3200" dirty="0">
                <a:hlinkClick r:id="rId5" tooltip="عرض"/>
              </a:rPr>
              <a:t>عرض</a:t>
            </a:r>
            <a:r>
              <a:rPr lang="ar-SY" sz="3200" dirty="0"/>
              <a:t> لمشكلات مختلفة في الرأس أو </a:t>
            </a:r>
            <a:r>
              <a:rPr lang="ar-SY" sz="3200" dirty="0" smtClean="0"/>
              <a:t>الرقبة</a:t>
            </a:r>
            <a:r>
              <a:rPr lang="ar-SY" sz="3200" baseline="30000" dirty="0"/>
              <a:t> </a:t>
            </a:r>
            <a:r>
              <a:rPr lang="ar-SY" sz="3200" baseline="30000" dirty="0" smtClean="0"/>
              <a:t> </a:t>
            </a:r>
            <a:endParaRPr lang="ar-SY" sz="3200" dirty="0" smtClean="0"/>
          </a:p>
          <a:p>
            <a:r>
              <a:rPr lang="ar-SY" sz="3200" dirty="0" smtClean="0"/>
              <a:t>إن أنسجة الدماغ نفسها </a:t>
            </a:r>
            <a:r>
              <a:rPr lang="ar-SY" sz="3200" dirty="0"/>
              <a:t>غير حساسة للألم لأنها لا تحتوي على </a:t>
            </a:r>
            <a:r>
              <a:rPr lang="ar-SY" sz="3200" b="1" dirty="0">
                <a:hlinkClick r:id="rId6" tooltip="Nociceptors (الصفحة غير موجودة)"/>
              </a:rPr>
              <a:t>مستقبلات الألم</a:t>
            </a:r>
            <a:r>
              <a:rPr lang="ar-SY" sz="3200" b="1" dirty="0"/>
              <a:t>. </a:t>
            </a:r>
            <a:r>
              <a:rPr lang="ar-SY" sz="3200" dirty="0" err="1"/>
              <a:t>بالاضافة</a:t>
            </a:r>
            <a:r>
              <a:rPr lang="ar-SY" sz="3200" dirty="0"/>
              <a:t> إلى أن سبب الألم قد يرجع </a:t>
            </a:r>
            <a:r>
              <a:rPr lang="ar-SY" sz="3200" dirty="0" err="1"/>
              <a:t>لإضطراب</a:t>
            </a:r>
            <a:r>
              <a:rPr lang="ar-SY" sz="3200" dirty="0"/>
              <a:t> البنى الحساسة للألم حول </a:t>
            </a:r>
            <a:r>
              <a:rPr lang="ar-SY" sz="3200" dirty="0" err="1" smtClean="0"/>
              <a:t>الدماغ.توجد</a:t>
            </a:r>
            <a:r>
              <a:rPr lang="ar-SY" sz="3200" dirty="0" smtClean="0"/>
              <a:t> </a:t>
            </a:r>
            <a:r>
              <a:rPr lang="ar-SY" sz="3200" dirty="0"/>
              <a:t>البنى الحساسة للألم في الكثير من مناطق الرقبة والرأس، والتي تنقسم إلى نوعين</a:t>
            </a:r>
            <a:r>
              <a:rPr lang="ar-SY" sz="3200" dirty="0" smtClean="0"/>
              <a:t>:</a:t>
            </a:r>
          </a:p>
          <a:p>
            <a:r>
              <a:rPr lang="ar-SY" sz="3200" dirty="0" smtClean="0"/>
              <a:t>1- </a:t>
            </a:r>
            <a:r>
              <a:rPr lang="ar-SY" sz="3200" dirty="0"/>
              <a:t>داخل </a:t>
            </a:r>
            <a:r>
              <a:rPr lang="ar-SY" sz="3200" dirty="0" smtClean="0"/>
              <a:t>القحف </a:t>
            </a:r>
            <a:r>
              <a:rPr lang="ar-SY" sz="3200" dirty="0"/>
              <a:t>(أوعية دموية، سحايا، وأعصاب الجمجمة) </a:t>
            </a:r>
            <a:endParaRPr lang="ar-SY" sz="3200" dirty="0" smtClean="0"/>
          </a:p>
          <a:p>
            <a:r>
              <a:rPr lang="ar-SY" sz="3200" dirty="0" smtClean="0"/>
              <a:t>2- </a:t>
            </a:r>
            <a:r>
              <a:rPr lang="ar-SY" sz="3200" dirty="0"/>
              <a:t>خارج الجمجمة (الغشاء العظمي الهيكلي، العضلات، الأعصاب، الأوردة والشرايين، الأنسجة تحت الجلد، العين، الأذن، الجيوب والأغشية المخاطية). 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ADF-78F8-4F12-BDDA-FED08D4732EF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6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1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1"/>
            <a:ext cx="6792788" cy="1484784"/>
          </a:xfrm>
        </p:spPr>
        <p:txBody>
          <a:bodyPr>
            <a:normAutofit/>
          </a:bodyPr>
          <a:lstStyle/>
          <a:p>
            <a:pPr algn="r"/>
            <a:r>
              <a:rPr lang="ar-SA" b="1" dirty="0">
                <a:solidFill>
                  <a:srgbClr val="002060"/>
                </a:solidFill>
              </a:rPr>
              <a:t>3-التدبير</a:t>
            </a:r>
            <a:r>
              <a:rPr lang="ar-SA" dirty="0">
                <a:solidFill>
                  <a:srgbClr val="FFFF00"/>
                </a:solidFill>
              </a:rPr>
              <a:t> </a:t>
            </a:r>
            <a:r>
              <a:rPr lang="ar-SY" dirty="0">
                <a:solidFill>
                  <a:srgbClr val="FFFF00"/>
                </a:solidFill>
              </a:rPr>
              <a:t>: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968552"/>
          </a:xfrm>
        </p:spPr>
        <p:txBody>
          <a:bodyPr>
            <a:noAutofit/>
          </a:bodyPr>
          <a:lstStyle/>
          <a:p>
            <a:pPr algn="just"/>
            <a:r>
              <a:rPr lang="ar-SA" sz="2800" dirty="0" smtClean="0"/>
              <a:t>  </a:t>
            </a:r>
            <a:r>
              <a:rPr lang="ar-SA" sz="2800" dirty="0"/>
              <a:t>إن تحديد وتجنب العوامل المثيرة والمفاقمة للشقيقة ( مثل حبوب منع الحمل ) قد يمنع حدوث </a:t>
            </a:r>
            <a:r>
              <a:rPr lang="ar-SA" sz="2800" dirty="0" smtClean="0"/>
              <a:t>النوبة .</a:t>
            </a:r>
          </a:p>
          <a:p>
            <a:pPr algn="just"/>
            <a:r>
              <a:rPr lang="ar-SA" sz="2800" dirty="0"/>
              <a:t>تكون معالجة النوبة الحادة بالتسكين (</a:t>
            </a:r>
            <a:r>
              <a:rPr lang="en-US" sz="2800" dirty="0"/>
              <a:t>Analgesia</a:t>
            </a:r>
            <a:r>
              <a:rPr lang="ar-SA" sz="2800" dirty="0"/>
              <a:t> ) البسيط بالأسبيرين أو </a:t>
            </a:r>
            <a:r>
              <a:rPr lang="ar-SA" sz="2800" dirty="0" err="1"/>
              <a:t>البارستيامول</a:t>
            </a:r>
            <a:r>
              <a:rPr lang="ar-SA" sz="2800" dirty="0"/>
              <a:t> ,و تشرك غالباً مع مضاد </a:t>
            </a:r>
            <a:r>
              <a:rPr lang="ar-SA" sz="2800" dirty="0" err="1"/>
              <a:t>للإقياء</a:t>
            </a:r>
            <a:r>
              <a:rPr lang="ar-SA" sz="2800" dirty="0"/>
              <a:t> مثل </a:t>
            </a:r>
            <a:r>
              <a:rPr lang="ar-SA" sz="2800" dirty="0" err="1" smtClean="0"/>
              <a:t>الميتو</a:t>
            </a:r>
            <a:r>
              <a:rPr lang="ar-SY" sz="2800" dirty="0" smtClean="0"/>
              <a:t>كلو</a:t>
            </a:r>
            <a:r>
              <a:rPr lang="ar-SA" sz="2800" dirty="0" err="1" smtClean="0"/>
              <a:t>براميد</a:t>
            </a:r>
            <a:r>
              <a:rPr lang="ar-SA" sz="2800" dirty="0" smtClean="0"/>
              <a:t> </a:t>
            </a:r>
            <a:r>
              <a:rPr lang="ar-SA" sz="2800" dirty="0"/>
              <a:t>أو </a:t>
            </a:r>
            <a:r>
              <a:rPr lang="ar-SA" sz="2800" dirty="0" err="1"/>
              <a:t>الدومبيريدون</a:t>
            </a:r>
            <a:r>
              <a:rPr lang="ar-SA" sz="2800" dirty="0"/>
              <a:t>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و يجب تجنب الاستخدام المديد للمستحضرات المسكنة الحاوية على </a:t>
            </a:r>
            <a:r>
              <a:rPr lang="ar-SA" sz="2800" dirty="0" err="1"/>
              <a:t>الكودئين</a:t>
            </a:r>
            <a:r>
              <a:rPr lang="ar-SA" sz="2800" dirty="0"/>
              <a:t>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/>
              <a:t>يمكن معالجة الهجمات الشديدة بواحد من المركبات التربتان </a:t>
            </a:r>
            <a:r>
              <a:rPr lang="en-US" sz="2800" dirty="0" err="1"/>
              <a:t>Triptans</a:t>
            </a:r>
            <a:r>
              <a:rPr lang="ar-SA" sz="2800" dirty="0"/>
              <a:t> و هي </a:t>
            </a:r>
            <a:r>
              <a:rPr lang="ar-SY" sz="2800" dirty="0" err="1" smtClean="0"/>
              <a:t>شادة</a:t>
            </a:r>
            <a:r>
              <a:rPr lang="ar-SY" sz="2800" dirty="0" smtClean="0"/>
              <a:t> </a:t>
            </a:r>
            <a:r>
              <a:rPr lang="ar-SY" sz="2800" dirty="0" err="1" smtClean="0"/>
              <a:t>للسيرتونين</a:t>
            </a:r>
            <a:r>
              <a:rPr lang="en-US" sz="2800" dirty="0" smtClean="0"/>
              <a:t>agonist</a:t>
            </a:r>
            <a:r>
              <a:rPr lang="ar-SY" sz="2800" dirty="0" smtClean="0"/>
              <a:t> </a:t>
            </a:r>
            <a:r>
              <a:rPr lang="en-US" sz="2800" dirty="0" smtClean="0"/>
              <a:t>5-HT</a:t>
            </a:r>
            <a:r>
              <a:rPr lang="ar-SA" sz="2800" dirty="0" smtClean="0"/>
              <a:t> </a:t>
            </a:r>
            <a:r>
              <a:rPr lang="ar-SA" sz="2800" dirty="0"/>
              <a:t>و تعتبر </a:t>
            </a:r>
            <a:r>
              <a:rPr lang="ar-SA" sz="2800" dirty="0" err="1"/>
              <a:t>مقبضات</a:t>
            </a:r>
            <a:r>
              <a:rPr lang="ar-SA" sz="2800" dirty="0"/>
              <a:t> وعائية فعالة للشرايين خارج القحف . </a:t>
            </a:r>
            <a:endParaRPr lang="ar-SA" sz="2800" dirty="0" smtClean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3406-32DA-49FA-B815-DD729796E7F1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8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260648"/>
            <a:ext cx="6377940" cy="1796753"/>
          </a:xfrm>
        </p:spPr>
        <p:txBody>
          <a:bodyPr/>
          <a:lstStyle/>
          <a:p>
            <a:pPr algn="r"/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ar-SA" sz="2500" dirty="0"/>
              <a:t>يمكن إعطاء هذه الأدوية فموياً أو تحت اللسان أو عن طريق الحقن تحت الجلد أو عبر بخاخ </a:t>
            </a:r>
            <a:r>
              <a:rPr lang="en-US" sz="2500" dirty="0"/>
              <a:t>Spry </a:t>
            </a:r>
            <a:r>
              <a:rPr lang="ar-SA" sz="2500" dirty="0"/>
              <a:t>الأنفي </a:t>
            </a:r>
            <a:r>
              <a:rPr lang="ar-SA" sz="2500" dirty="0" smtClean="0"/>
              <a:t>.</a:t>
            </a:r>
          </a:p>
          <a:p>
            <a:pPr algn="just"/>
            <a:r>
              <a:rPr lang="ar-SA" sz="2500" dirty="0"/>
              <a:t>يجب تجنب مستحضرات </a:t>
            </a:r>
            <a:r>
              <a:rPr lang="ar-SA" sz="2500" dirty="0" err="1" smtClean="0"/>
              <a:t>الإ</a:t>
            </a:r>
            <a:r>
              <a:rPr lang="ar-SY" sz="2500" dirty="0" smtClean="0"/>
              <a:t>ر</a:t>
            </a:r>
            <a:r>
              <a:rPr lang="ar-SA" sz="2500" dirty="0" err="1" smtClean="0"/>
              <a:t>غوتامين</a:t>
            </a:r>
            <a:r>
              <a:rPr lang="ar-SA" sz="2500" dirty="0" smtClean="0"/>
              <a:t> </a:t>
            </a:r>
            <a:r>
              <a:rPr lang="en-US" sz="2500" dirty="0"/>
              <a:t>Ergotamine</a:t>
            </a:r>
            <a:r>
              <a:rPr lang="ar-SA" sz="2500" dirty="0"/>
              <a:t> لأنها تؤدي </a:t>
            </a:r>
            <a:r>
              <a:rPr lang="ar-SA" sz="2500" dirty="0" smtClean="0"/>
              <a:t>بسهول</a:t>
            </a:r>
            <a:r>
              <a:rPr lang="ar-SY" sz="2500" dirty="0" smtClean="0"/>
              <a:t>ة</a:t>
            </a:r>
            <a:r>
              <a:rPr lang="ar-SA" sz="2500" dirty="0" smtClean="0"/>
              <a:t> </a:t>
            </a:r>
            <a:r>
              <a:rPr lang="ar-SA" sz="2500" dirty="0"/>
              <a:t>لحدوث الاعتماد </a:t>
            </a:r>
            <a:r>
              <a:rPr lang="en-US" sz="2500" dirty="0"/>
              <a:t>Dependence</a:t>
            </a:r>
            <a:r>
              <a:rPr lang="ar-SA" sz="2500" dirty="0"/>
              <a:t> . </a:t>
            </a:r>
            <a:endParaRPr lang="ar-SA" sz="2500" dirty="0" smtClean="0"/>
          </a:p>
          <a:p>
            <a:pPr algn="just"/>
            <a:r>
              <a:rPr lang="ar-SA" sz="2500" dirty="0"/>
              <a:t>و هذا الأمر أقل احتمالاً أن يحدث مع مركبات </a:t>
            </a:r>
            <a:r>
              <a:rPr lang="en-US" sz="2500" dirty="0" err="1"/>
              <a:t>Triptans</a:t>
            </a:r>
            <a:r>
              <a:rPr lang="ar-SA" sz="2500" dirty="0"/>
              <a:t> لكنه يمكن أن يحدث </a:t>
            </a:r>
            <a:r>
              <a:rPr lang="ar-SA" sz="2500" dirty="0" smtClean="0"/>
              <a:t>.</a:t>
            </a:r>
          </a:p>
          <a:p>
            <a:pPr algn="just"/>
            <a:r>
              <a:rPr lang="ar-SA" sz="2500" dirty="0" smtClean="0"/>
              <a:t>+-إذا </a:t>
            </a:r>
            <a:r>
              <a:rPr lang="ar-SA" sz="2500" dirty="0"/>
              <a:t>كانت النوبات متكررة فيمكن غالباً منع </a:t>
            </a:r>
            <a:r>
              <a:rPr lang="ar-SA" sz="2500" dirty="0" smtClean="0"/>
              <a:t>حدوثها</a:t>
            </a:r>
            <a:r>
              <a:rPr lang="ar-SY" sz="2500" dirty="0" smtClean="0"/>
              <a:t> باللجوء الى:</a:t>
            </a:r>
          </a:p>
          <a:p>
            <a:pPr algn="just"/>
            <a:r>
              <a:rPr lang="ar-SY" sz="2500" dirty="0" smtClean="0"/>
              <a:t> </a:t>
            </a:r>
            <a:r>
              <a:rPr lang="ar-SY" sz="2500" b="1" u="sng" dirty="0" smtClean="0">
                <a:solidFill>
                  <a:srgbClr val="0070C0"/>
                </a:solidFill>
              </a:rPr>
              <a:t>المعالجة الوقائية </a:t>
            </a:r>
            <a:r>
              <a:rPr lang="ar-SA" sz="2500" b="1" u="sng" dirty="0" smtClean="0">
                <a:solidFill>
                  <a:srgbClr val="0070C0"/>
                </a:solidFill>
              </a:rPr>
              <a:t> </a:t>
            </a:r>
            <a:r>
              <a:rPr lang="ar-SY" sz="2500" dirty="0" smtClean="0"/>
              <a:t>:</a:t>
            </a:r>
          </a:p>
          <a:p>
            <a:pPr marL="0" indent="0" algn="just">
              <a:buNone/>
            </a:pPr>
            <a:r>
              <a:rPr lang="ar-SA" sz="2500" dirty="0" smtClean="0"/>
              <a:t>1- </a:t>
            </a:r>
            <a:r>
              <a:rPr lang="ar-SA" sz="2500" dirty="0" err="1"/>
              <a:t>ا</a:t>
            </a:r>
            <a:r>
              <a:rPr lang="ar-SA" sz="2500" dirty="0" err="1" smtClean="0"/>
              <a:t>لبروبرانولول</a:t>
            </a:r>
            <a:r>
              <a:rPr lang="ar-SA" sz="2500" dirty="0" smtClean="0"/>
              <a:t> </a:t>
            </a:r>
            <a:r>
              <a:rPr lang="ar-SA" sz="2500" dirty="0"/>
              <a:t>(</a:t>
            </a:r>
            <a:r>
              <a:rPr lang="ar-SA" sz="2500" dirty="0" smtClean="0"/>
              <a:t>80-240 </a:t>
            </a:r>
            <a:r>
              <a:rPr lang="ar-SA" sz="2500" dirty="0"/>
              <a:t>ملغ يومياً) </a:t>
            </a:r>
            <a:r>
              <a:rPr lang="ar-SA" sz="2500" dirty="0" smtClean="0"/>
              <a:t>.</a:t>
            </a:r>
          </a:p>
          <a:p>
            <a:pPr marL="0" indent="0" algn="just">
              <a:buNone/>
            </a:pPr>
            <a:r>
              <a:rPr lang="ar-SA" sz="2500" dirty="0" smtClean="0"/>
              <a:t>2- </a:t>
            </a:r>
            <a:r>
              <a:rPr lang="ar-SA" sz="2500" dirty="0" err="1" smtClean="0"/>
              <a:t>البيزوتفين</a:t>
            </a:r>
            <a:r>
              <a:rPr lang="ar-SA" sz="2500" dirty="0" smtClean="0"/>
              <a:t>  </a:t>
            </a:r>
            <a:r>
              <a:rPr lang="en-US" sz="2500" dirty="0" err="1"/>
              <a:t>Pizotifen</a:t>
            </a:r>
            <a:r>
              <a:rPr lang="ar-SA" sz="2500" dirty="0"/>
              <a:t> </a:t>
            </a:r>
            <a:r>
              <a:rPr lang="ar-SA" sz="2500" dirty="0" smtClean="0"/>
              <a:t>(</a:t>
            </a:r>
            <a:r>
              <a:rPr lang="ar-SY" sz="2500" dirty="0" smtClean="0"/>
              <a:t>حاصر</a:t>
            </a:r>
            <a:r>
              <a:rPr lang="ar-SA" sz="2500" dirty="0" smtClean="0"/>
              <a:t> </a:t>
            </a:r>
            <a:r>
              <a:rPr lang="ar-SA" sz="2500" dirty="0" err="1"/>
              <a:t>لل</a:t>
            </a:r>
            <a:r>
              <a:rPr lang="en-US" sz="2500" dirty="0"/>
              <a:t>-HT5</a:t>
            </a:r>
            <a:r>
              <a:rPr lang="ar-SA" sz="2500" dirty="0"/>
              <a:t> , يعطى بجرعة 1.5-3 ملغ يومياً</a:t>
            </a:r>
            <a:r>
              <a:rPr lang="ar-SA" sz="2500" dirty="0" smtClean="0"/>
              <a:t>).</a:t>
            </a:r>
          </a:p>
          <a:p>
            <a:pPr marL="0" indent="0" algn="just">
              <a:buNone/>
            </a:pPr>
            <a:r>
              <a:rPr lang="ar-SA" sz="2500" dirty="0" smtClean="0"/>
              <a:t>3-  </a:t>
            </a:r>
            <a:r>
              <a:rPr lang="ar-SA" sz="2500" dirty="0"/>
              <a:t>أحد مضادات الاكتئاب ثلاثية الحلقة مثل </a:t>
            </a:r>
            <a:r>
              <a:rPr lang="ar-SA" sz="2500" dirty="0" err="1" smtClean="0"/>
              <a:t>الأميترب</a:t>
            </a:r>
            <a:r>
              <a:rPr lang="ar-SY" sz="2500" dirty="0" smtClean="0"/>
              <a:t>تي</a:t>
            </a:r>
            <a:r>
              <a:rPr lang="ar-SA" sz="2500" dirty="0" smtClean="0"/>
              <a:t>ل</a:t>
            </a:r>
            <a:r>
              <a:rPr lang="ar-SY" sz="2500" dirty="0" smtClean="0"/>
              <a:t>ي</a:t>
            </a:r>
            <a:r>
              <a:rPr lang="ar-SA" sz="2500" dirty="0" smtClean="0"/>
              <a:t>ن </a:t>
            </a:r>
            <a:r>
              <a:rPr lang="en-US" sz="2500" dirty="0" err="1"/>
              <a:t>Amitriptline</a:t>
            </a:r>
            <a:r>
              <a:rPr lang="ar-SA" sz="2500" dirty="0"/>
              <a:t> (</a:t>
            </a:r>
            <a:r>
              <a:rPr lang="ar-SA" sz="2500" dirty="0" smtClean="0"/>
              <a:t>10-150 </a:t>
            </a:r>
            <a:r>
              <a:rPr lang="ar-SA" sz="2500" dirty="0"/>
              <a:t>ملغ في الليل </a:t>
            </a:r>
            <a:r>
              <a:rPr lang="ar-SA" sz="2500" dirty="0" smtClean="0"/>
              <a:t>).</a:t>
            </a:r>
          </a:p>
          <a:p>
            <a:pPr marL="0" indent="0" algn="just">
              <a:buNone/>
            </a:pPr>
            <a:r>
              <a:rPr lang="ar-SA" sz="2500" dirty="0" smtClean="0"/>
              <a:t>4-مضادات الاختلاج :</a:t>
            </a:r>
            <a:r>
              <a:rPr lang="ar-SA" sz="2500" dirty="0" err="1" smtClean="0"/>
              <a:t>التوبيرمات</a:t>
            </a:r>
            <a:r>
              <a:rPr lang="ar-SA" sz="2500" dirty="0" smtClean="0"/>
              <a:t> أو </a:t>
            </a:r>
            <a:r>
              <a:rPr lang="ar-SA" sz="2500" dirty="0"/>
              <a:t>فالبروات الصوديوم (300-600 ملغ/اليوم </a:t>
            </a:r>
            <a:r>
              <a:rPr lang="ar-SA" sz="2500" dirty="0" smtClean="0"/>
              <a:t>)</a:t>
            </a:r>
            <a:endParaRPr lang="ar-SY" sz="2500" dirty="0" smtClean="0"/>
          </a:p>
          <a:p>
            <a:pPr algn="just"/>
            <a:r>
              <a:rPr lang="ar-SA" sz="2500" dirty="0" smtClean="0"/>
              <a:t>إن </a:t>
            </a:r>
            <a:r>
              <a:rPr lang="ar-SA" sz="2500" dirty="0"/>
              <a:t>الخطر القليل للسكتة </a:t>
            </a:r>
            <a:r>
              <a:rPr lang="ar-SA" sz="2500" dirty="0" err="1" smtClean="0"/>
              <a:t>الإ</a:t>
            </a:r>
            <a:r>
              <a:rPr lang="ar-SY" sz="2500" dirty="0" smtClean="0"/>
              <a:t>قف</a:t>
            </a:r>
            <a:r>
              <a:rPr lang="ar-SA" sz="2500" dirty="0" err="1" smtClean="0"/>
              <a:t>ارية</a:t>
            </a:r>
            <a:r>
              <a:rPr lang="ar-SA" sz="2500" dirty="0" smtClean="0"/>
              <a:t> </a:t>
            </a:r>
            <a:r>
              <a:rPr lang="ar-SA" sz="2500" dirty="0"/>
              <a:t>عند النساء التي تعزى إلى تناول حبوب منع الحمل الفموية يزداد إذا كن مصابات بالشقيقة خاصة إذا كن مدخنات أيضاً.</a:t>
            </a:r>
            <a:endParaRPr lang="en-US" sz="2500" dirty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36A-9CF6-4B33-A59A-F09FF182E689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6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5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C0B5-EDCC-4E1B-A811-DD016B74205E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6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A07D-5002-4EC5-8AFF-0B39EDB9DD39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3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</a:rPr>
              <a:t>الشقيقة –خطر السكتة </a:t>
            </a:r>
            <a:r>
              <a:rPr lang="ar-SA" sz="3600" b="1" dirty="0" err="1">
                <a:solidFill>
                  <a:srgbClr val="FF0000"/>
                </a:solidFill>
              </a:rPr>
              <a:t>الانصمامية</a:t>
            </a:r>
            <a:r>
              <a:rPr lang="ar-SA" sz="3600" b="1" dirty="0">
                <a:solidFill>
                  <a:srgbClr val="FF0000"/>
                </a:solidFill>
              </a:rPr>
              <a:t> </a:t>
            </a:r>
            <a:r>
              <a:rPr lang="ar-SA" sz="3600" b="1" dirty="0" err="1">
                <a:solidFill>
                  <a:srgbClr val="FF0000"/>
                </a:solidFill>
              </a:rPr>
              <a:t>الخثارية</a:t>
            </a:r>
            <a:r>
              <a:rPr lang="ar-SA" sz="3600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388039"/>
              </p:ext>
            </p:extLst>
          </p:nvPr>
        </p:nvGraphicFramePr>
        <p:xfrm>
          <a:off x="755576" y="1844824"/>
          <a:ext cx="7776864" cy="42062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45131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Y" sz="4000" dirty="0" smtClean="0">
                          <a:effectLst/>
                        </a:rPr>
                        <a:t>بينت</a:t>
                      </a:r>
                      <a:r>
                        <a:rPr lang="ar-SY" sz="4000" baseline="0" dirty="0" smtClean="0">
                          <a:effectLst/>
                        </a:rPr>
                        <a:t> الدراسات </a:t>
                      </a:r>
                      <a:r>
                        <a:rPr lang="ar-SA" sz="4000" dirty="0" smtClean="0">
                          <a:effectLst/>
                        </a:rPr>
                        <a:t>أن </a:t>
                      </a:r>
                      <a:r>
                        <a:rPr lang="ar-SA" sz="4000" dirty="0">
                          <a:effectLst/>
                        </a:rPr>
                        <a:t>هناك زيادة خفيفة في خطر حدوث السكتة </a:t>
                      </a:r>
                      <a:r>
                        <a:rPr lang="ar-SA" sz="4000" dirty="0" err="1">
                          <a:effectLst/>
                        </a:rPr>
                        <a:t>الانصمامية</a:t>
                      </a:r>
                      <a:r>
                        <a:rPr lang="ar-SA" sz="4000" dirty="0">
                          <a:effectLst/>
                        </a:rPr>
                        <a:t> </a:t>
                      </a:r>
                      <a:r>
                        <a:rPr lang="ar-SA" sz="4000" dirty="0" err="1">
                          <a:effectLst/>
                        </a:rPr>
                        <a:t>الخثارية</a:t>
                      </a:r>
                      <a:r>
                        <a:rPr lang="ar-SA" sz="4000" dirty="0">
                          <a:effectLst/>
                        </a:rPr>
                        <a:t> عند المريضات اللواتي يعانين من الشقيقة خاصة </a:t>
                      </a:r>
                      <a:r>
                        <a:rPr lang="ar-SY" sz="4000" dirty="0" smtClean="0">
                          <a:effectLst/>
                        </a:rPr>
                        <a:t>ا</a:t>
                      </a:r>
                      <a:r>
                        <a:rPr lang="ar-SA" sz="4000" dirty="0" smtClean="0">
                          <a:effectLst/>
                        </a:rPr>
                        <a:t>لشقيقة </a:t>
                      </a:r>
                      <a:r>
                        <a:rPr lang="ar-SA" sz="4000" dirty="0">
                          <a:effectLst/>
                        </a:rPr>
                        <a:t>مع الأورة و أن هذا الخطر يرتفع بشكل معتبر عند الاستخدام المصاحب </a:t>
                      </a:r>
                      <a:r>
                        <a:rPr lang="ar-SA" sz="4000" dirty="0" smtClean="0">
                          <a:effectLst/>
                        </a:rPr>
                        <a:t>لمان</a:t>
                      </a:r>
                      <a:r>
                        <a:rPr lang="ar-SY" sz="4000" dirty="0" smtClean="0">
                          <a:effectLst/>
                        </a:rPr>
                        <a:t>ع</a:t>
                      </a:r>
                      <a:r>
                        <a:rPr lang="ar-SA" sz="4000" dirty="0" smtClean="0">
                          <a:effectLst/>
                        </a:rPr>
                        <a:t>ات </a:t>
                      </a:r>
                      <a:r>
                        <a:rPr lang="ar-SA" sz="4000" dirty="0">
                          <a:effectLst/>
                        </a:rPr>
                        <a:t>الحمل الهرمونية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E1A0-CBF4-4D91-8858-745CFDA4899B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8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400" b="1" dirty="0" smtClean="0">
                <a:solidFill>
                  <a:srgbClr val="FF0000"/>
                </a:solidFill>
              </a:rPr>
              <a:t>3</a:t>
            </a:r>
            <a:r>
              <a:rPr lang="ar-SY" sz="5400" b="1" dirty="0" smtClean="0">
                <a:solidFill>
                  <a:srgbClr val="FF0000"/>
                </a:solidFill>
              </a:rPr>
              <a:t>-الصداع العنقودي</a:t>
            </a:r>
            <a:endParaRPr lang="ar-SY" sz="54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44675"/>
            <a:ext cx="4419600" cy="4419600"/>
          </a:xfr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423-E6C7-4528-A06B-450670DCD681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80728"/>
          </a:xfrm>
        </p:spPr>
        <p:txBody>
          <a:bodyPr>
            <a:norm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</a:rPr>
              <a:t>3:الصداع العنقودي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 smtClean="0">
                <a:solidFill>
                  <a:srgbClr val="FF0000"/>
                </a:solidFill>
              </a:rPr>
              <a:t>         ( الصداع العنقودي </a:t>
            </a:r>
            <a:r>
              <a:rPr lang="en-US" sz="3600" dirty="0" smtClean="0">
                <a:solidFill>
                  <a:srgbClr val="FF0000"/>
                </a:solidFill>
              </a:rPr>
              <a:t>Cluster Headache</a:t>
            </a:r>
            <a:r>
              <a:rPr lang="ar-SA" sz="3600" dirty="0" smtClean="0">
                <a:solidFill>
                  <a:srgbClr val="FF0000"/>
                </a:solidFill>
              </a:rPr>
              <a:t>)</a:t>
            </a:r>
          </a:p>
          <a:p>
            <a:pPr marL="0" lvl="0" indent="0">
              <a:buNone/>
            </a:pPr>
            <a:r>
              <a:rPr lang="ar-SA" sz="3600" dirty="0" smtClean="0">
                <a:solidFill>
                  <a:srgbClr val="FFFF00"/>
                </a:solidFill>
              </a:rPr>
              <a:t>                       </a:t>
            </a:r>
            <a:r>
              <a:rPr lang="ar-SA" sz="3600" b="1" dirty="0" smtClean="0">
                <a:solidFill>
                  <a:srgbClr val="002060"/>
                </a:solidFill>
              </a:rPr>
              <a:t>المظاهر </a:t>
            </a:r>
            <a:r>
              <a:rPr lang="ar-SA" sz="3600" b="1" dirty="0">
                <a:solidFill>
                  <a:srgbClr val="002060"/>
                </a:solidFill>
              </a:rPr>
              <a:t>السريرية </a:t>
            </a:r>
            <a:endParaRPr lang="ar-SA" sz="3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ar-SA" sz="2800" dirty="0"/>
              <a:t>يعتبر هذا الشكل من الصداع أقل شيوعاً من </a:t>
            </a:r>
            <a:r>
              <a:rPr lang="ar-SA" sz="2800" dirty="0" smtClean="0"/>
              <a:t>الشقيق</a:t>
            </a:r>
            <a:r>
              <a:rPr lang="ar-SY" sz="2800" dirty="0" smtClean="0"/>
              <a:t>ة</a:t>
            </a:r>
            <a:r>
              <a:rPr lang="ar-SA" sz="2800" dirty="0" smtClean="0"/>
              <a:t>  بحوالي </a:t>
            </a:r>
            <a:r>
              <a:rPr lang="ar-SA" sz="2800" dirty="0"/>
              <a:t>10 -50 مرة </a:t>
            </a:r>
            <a:r>
              <a:rPr lang="ar-SA" sz="2800" dirty="0" smtClean="0"/>
              <a:t>.</a:t>
            </a:r>
          </a:p>
          <a:p>
            <a:pPr marL="0" indent="0" algn="just">
              <a:buNone/>
            </a:pPr>
            <a:r>
              <a:rPr lang="ar-SA" sz="2800" dirty="0" smtClean="0"/>
              <a:t>- تبلغ </a:t>
            </a:r>
            <a:r>
              <a:rPr lang="ar-SA" sz="2800" dirty="0"/>
              <a:t>نسبة الرجحان الذكور 1:5 و تكون البداية عادة في العقد الثالث من العمر . </a:t>
            </a:r>
            <a:endParaRPr lang="ar-SA" sz="2800" dirty="0" smtClean="0"/>
          </a:p>
          <a:p>
            <a:pPr marL="0" indent="0" algn="just">
              <a:buNone/>
            </a:pPr>
            <a:r>
              <a:rPr lang="ar-SA" sz="2800" dirty="0" smtClean="0"/>
              <a:t>-تتكون </a:t>
            </a:r>
            <a:r>
              <a:rPr lang="ar-SA" sz="2800" dirty="0"/>
              <a:t>المتلازمة الوصفية من ألم شديد دوري حول الحجاج وحيد الجانب يترافق مع احتقان الملتحمة و </a:t>
            </a:r>
            <a:r>
              <a:rPr lang="ar-SA" sz="2800" dirty="0" smtClean="0"/>
              <a:t>الدم</a:t>
            </a:r>
            <a:r>
              <a:rPr lang="ar-SY" sz="2800" dirty="0" smtClean="0"/>
              <a:t>اع</a:t>
            </a:r>
            <a:r>
              <a:rPr lang="ar-SA" sz="2800" dirty="0" smtClean="0"/>
              <a:t> </a:t>
            </a:r>
            <a:r>
              <a:rPr lang="en-US" sz="2800" dirty="0"/>
              <a:t>Lacrimation  </a:t>
            </a:r>
            <a:r>
              <a:rPr lang="ar-SA" sz="2800" dirty="0"/>
              <a:t>وحيد الجانب و الاحتقان الأنفي </a:t>
            </a:r>
            <a:endParaRPr lang="ar-SA" sz="2800" dirty="0" smtClean="0"/>
          </a:p>
          <a:p>
            <a:pPr marL="0" indent="0" algn="just">
              <a:buNone/>
            </a:pPr>
            <a:r>
              <a:rPr lang="ar-SA" sz="2800" dirty="0" smtClean="0"/>
              <a:t>و </a:t>
            </a:r>
            <a:r>
              <a:rPr lang="ar-SA" sz="2800" dirty="0"/>
              <a:t>غالباً ما تترافق مع متلازمة </a:t>
            </a:r>
            <a:r>
              <a:rPr lang="ar-SA" sz="2800" dirty="0" smtClean="0"/>
              <a:t>هور</a:t>
            </a:r>
            <a:r>
              <a:rPr lang="ar-SY" sz="2800" dirty="0" smtClean="0"/>
              <a:t>ن</a:t>
            </a:r>
            <a:r>
              <a:rPr lang="ar-SA" sz="2800" dirty="0" smtClean="0"/>
              <a:t>ر .</a:t>
            </a:r>
            <a:r>
              <a:rPr lang="en-US" sz="2800" dirty="0" smtClean="0"/>
              <a:t>Horner </a:t>
            </a:r>
            <a:r>
              <a:rPr lang="en-US" sz="2800" dirty="0" err="1" smtClean="0"/>
              <a:t>syn</a:t>
            </a:r>
            <a:endParaRPr lang="ar-SY" sz="2800" dirty="0" smtClean="0"/>
          </a:p>
          <a:p>
            <a:pPr marL="0" indent="0" algn="just">
              <a:buNone/>
            </a:pPr>
            <a:r>
              <a:rPr lang="ar-SY" sz="2800" dirty="0"/>
              <a:t>-</a:t>
            </a:r>
            <a:r>
              <a:rPr lang="ar-SA" sz="2800" dirty="0" smtClean="0"/>
              <a:t> </a:t>
            </a:r>
            <a:r>
              <a:rPr lang="ar-SA" sz="2800" dirty="0"/>
              <a:t>يتميز الألم وإن كان شديد جداً بأنه قصير الأمد (30-90 دقيقة ) . </a:t>
            </a:r>
            <a:endParaRPr lang="ar-SA" sz="2800" dirty="0" smtClean="0"/>
          </a:p>
          <a:p>
            <a:pPr marL="0" indent="0" algn="just">
              <a:buNone/>
            </a:pPr>
            <a:r>
              <a:rPr lang="ar-SY" sz="2800" dirty="0" smtClean="0"/>
              <a:t>- </a:t>
            </a:r>
            <a:r>
              <a:rPr lang="ar-SA" sz="2800" dirty="0" smtClean="0"/>
              <a:t>تتطور </a:t>
            </a:r>
            <a:r>
              <a:rPr lang="ar-SA" sz="2800" dirty="0"/>
              <a:t>هذه الأعراض بشكل وصفي عند المريض في وقت محدد من اليوم (غالباً في الساعات الباكرة من الصباح) قد تحدث المتلازمة بشكل متكرر لعدة أسابيع يليها فترة راحة </a:t>
            </a:r>
            <a:r>
              <a:rPr lang="ar-SA" sz="2800" dirty="0" smtClean="0"/>
              <a:t>لعدة </a:t>
            </a:r>
            <a:r>
              <a:rPr lang="ar-SA" sz="2800" dirty="0"/>
              <a:t>أشهر قبل أن تحدث هجمة عنقودية </a:t>
            </a:r>
            <a:r>
              <a:rPr lang="ar-SA" sz="2800" dirty="0" smtClean="0"/>
              <a:t>أخرى</a:t>
            </a:r>
            <a:r>
              <a:rPr lang="ar-SY" sz="2800" dirty="0" smtClean="0"/>
              <a:t>.</a:t>
            </a:r>
            <a:endParaRPr lang="en-US" sz="2800" dirty="0"/>
          </a:p>
          <a:p>
            <a:pPr marL="0" lv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ar-SA" sz="3600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4BD-DECE-4909-A1AD-DBCFADE59B7E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2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الفيزيولوجيا </a:t>
            </a:r>
            <a:r>
              <a:rPr lang="ar-SA" b="1" dirty="0" smtClean="0">
                <a:solidFill>
                  <a:srgbClr val="FF0000"/>
                </a:solidFill>
              </a:rPr>
              <a:t>المرضية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  <a:endParaRPr lang="ar-SA" sz="7200" b="1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pPr algn="just"/>
            <a:r>
              <a:rPr lang="ar-SY" sz="2800" dirty="0" smtClean="0"/>
              <a:t>التراكيب الحساسة للألم داخل القحف هي(الجيوب </a:t>
            </a:r>
            <a:r>
              <a:rPr lang="ar-SY" sz="2800" dirty="0" err="1" smtClean="0"/>
              <a:t>الوريدية,والأوردة</a:t>
            </a:r>
            <a:r>
              <a:rPr lang="ar-SY" sz="2800" dirty="0" smtClean="0"/>
              <a:t> القشرية ,والشرايين </a:t>
            </a:r>
            <a:r>
              <a:rPr lang="ar-SY" sz="2800" dirty="0" err="1" smtClean="0"/>
              <a:t>القاعدية,والام</a:t>
            </a:r>
            <a:r>
              <a:rPr lang="ar-SY" sz="2800" dirty="0" smtClean="0"/>
              <a:t> الجافية للحفرة </a:t>
            </a:r>
            <a:r>
              <a:rPr lang="ar-SY" sz="2800" dirty="0" err="1" smtClean="0"/>
              <a:t>القحفية</a:t>
            </a:r>
            <a:r>
              <a:rPr lang="ar-SY" sz="2800" dirty="0" smtClean="0"/>
              <a:t> الامامية والمتوسطة والخلفية)</a:t>
            </a:r>
            <a:endParaRPr lang="en-US" sz="2800" dirty="0"/>
          </a:p>
          <a:p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E888-5E40-400E-B8B6-A11177BD362D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82352" y="2708920"/>
            <a:ext cx="8579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/>
              <a:t>أما متن </a:t>
            </a:r>
            <a:r>
              <a:rPr lang="en-US" sz="2800" dirty="0"/>
              <a:t>Parenchyma</a:t>
            </a:r>
            <a:r>
              <a:rPr lang="ar-SA" sz="2800" dirty="0"/>
              <a:t> الدماغ و </a:t>
            </a:r>
            <a:r>
              <a:rPr lang="ar-SA" sz="2800" dirty="0" smtClean="0"/>
              <a:t>شرايين</a:t>
            </a:r>
            <a:r>
              <a:rPr lang="ar-SY" sz="2800" dirty="0" smtClean="0"/>
              <a:t> الام </a:t>
            </a:r>
            <a:r>
              <a:rPr lang="ar-SA" sz="2800" dirty="0" smtClean="0"/>
              <a:t>الحنون </a:t>
            </a:r>
            <a:r>
              <a:rPr lang="ar-SA" sz="2800" dirty="0"/>
              <a:t>فوق </a:t>
            </a:r>
            <a:r>
              <a:rPr lang="ar-SA" sz="2800" dirty="0" err="1"/>
              <a:t>تحدبات</a:t>
            </a:r>
            <a:r>
              <a:rPr lang="ar-SA" sz="2800" dirty="0"/>
              <a:t> المخ </a:t>
            </a:r>
            <a:r>
              <a:rPr lang="ar-SA" sz="2800" dirty="0" smtClean="0"/>
              <a:t>و </a:t>
            </a:r>
            <a:r>
              <a:rPr lang="ar-SA" sz="2800" dirty="0" err="1"/>
              <a:t>البطينات</a:t>
            </a:r>
            <a:r>
              <a:rPr lang="ar-SA" sz="2800" dirty="0"/>
              <a:t> الدماغية و الضفيرة المشيمية </a:t>
            </a:r>
            <a:r>
              <a:rPr lang="ar-SY" sz="2800" dirty="0" smtClean="0"/>
              <a:t>فهي </a:t>
            </a:r>
            <a:r>
              <a:rPr lang="ar-SA" sz="2800" dirty="0" smtClean="0"/>
              <a:t>غير </a:t>
            </a:r>
            <a:r>
              <a:rPr lang="ar-SA" sz="2800" dirty="0"/>
              <a:t>حساسة للألم . تعصب البنيات الحساسة للألم داخل القحف غالباً بفروع من العصب مثلث التوائم و بعضها يعصب بفروع من الأعصاب </a:t>
            </a:r>
            <a:r>
              <a:rPr lang="ar-SA" sz="2800" dirty="0" err="1"/>
              <a:t>الرقبية</a:t>
            </a:r>
            <a:r>
              <a:rPr lang="ar-SA" sz="2800" dirty="0"/>
              <a:t> العلوية </a:t>
            </a:r>
          </a:p>
          <a:p>
            <a:pPr algn="just"/>
            <a:r>
              <a:rPr lang="ar-SA" sz="2800" dirty="0"/>
              <a:t>و هذا هو المسؤول على الأرجح عن </a:t>
            </a:r>
            <a:r>
              <a:rPr lang="ar-SY" sz="2800" dirty="0" smtClean="0"/>
              <a:t>أنماط </a:t>
            </a:r>
            <a:r>
              <a:rPr lang="ar-SA" sz="2800" dirty="0" smtClean="0"/>
              <a:t>الألم </a:t>
            </a:r>
            <a:r>
              <a:rPr lang="ar-SA" sz="2800" dirty="0"/>
              <a:t>الرجيع </a:t>
            </a:r>
            <a:r>
              <a:rPr lang="en-US" sz="2800" dirty="0"/>
              <a:t>Pain Referral</a:t>
            </a:r>
            <a:r>
              <a:rPr lang="ar-SA" sz="2800" dirty="0"/>
              <a:t> المشاهد في المرض داخل القحف عندما تتمطط أو تتمدد أو </a:t>
            </a:r>
            <a:r>
              <a:rPr lang="ar-SA" sz="2800" dirty="0" err="1"/>
              <a:t>تتخرش</a:t>
            </a:r>
            <a:r>
              <a:rPr lang="ar-SA" sz="2800" dirty="0"/>
              <a:t> هذه الأجزاء الحساسة للألم من المحتويات </a:t>
            </a:r>
            <a:r>
              <a:rPr lang="ar-SA" sz="2800" dirty="0" err="1"/>
              <a:t>القحفية</a:t>
            </a:r>
            <a:r>
              <a:rPr lang="ar-SA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65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87149"/>
            <a:ext cx="5004048" cy="5445224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FEC-5371-47C7-929C-39A6D03976CA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50</a:t>
            </a:fld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87149"/>
            <a:ext cx="4248472" cy="5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764373"/>
            <a:ext cx="8442136" cy="1293028"/>
          </a:xfrm>
        </p:spPr>
        <p:txBody>
          <a:bodyPr/>
          <a:lstStyle/>
          <a:p>
            <a:pPr algn="r"/>
            <a:r>
              <a:rPr lang="ar-SA" dirty="0">
                <a:solidFill>
                  <a:srgbClr val="FF0000"/>
                </a:solidFill>
              </a:rPr>
              <a:t>( الصداع العنقودي </a:t>
            </a:r>
            <a:r>
              <a:rPr lang="en-US" dirty="0">
                <a:solidFill>
                  <a:srgbClr val="FF0000"/>
                </a:solidFill>
              </a:rPr>
              <a:t>Cluster </a:t>
            </a:r>
            <a:r>
              <a:rPr lang="en-US" dirty="0" smtClean="0">
                <a:solidFill>
                  <a:srgbClr val="FF0000"/>
                </a:solidFill>
              </a:rPr>
              <a:t>Headache</a:t>
            </a:r>
            <a:r>
              <a:rPr lang="ar-SY" dirty="0" smtClean="0">
                <a:solidFill>
                  <a:srgbClr val="FF0000"/>
                </a:solidFill>
              </a:rPr>
              <a:t>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sz="5400" b="1" dirty="0" smtClean="0">
                <a:solidFill>
                  <a:srgbClr val="002060"/>
                </a:solidFill>
              </a:rPr>
              <a:t>ا</a:t>
            </a:r>
            <a:r>
              <a:rPr lang="ar-SY" sz="5400" b="1" dirty="0" err="1" smtClean="0">
                <a:solidFill>
                  <a:srgbClr val="002060"/>
                </a:solidFill>
              </a:rPr>
              <a:t>لإ</a:t>
            </a:r>
            <a:r>
              <a:rPr lang="ar-SA" sz="5400" b="1" dirty="0" smtClean="0">
                <a:solidFill>
                  <a:srgbClr val="002060"/>
                </a:solidFill>
              </a:rPr>
              <a:t>مراض </a:t>
            </a:r>
            <a:r>
              <a:rPr lang="ar-SY" sz="5400" b="1" dirty="0" smtClean="0"/>
              <a:t>:</a:t>
            </a:r>
            <a:endParaRPr lang="ar-SA" sz="5400" b="1" dirty="0" smtClean="0"/>
          </a:p>
          <a:p>
            <a:pPr algn="just"/>
            <a:r>
              <a:rPr lang="ar-SA" sz="5400" dirty="0"/>
              <a:t>هناك استعداد وراثي قليل و </a:t>
            </a:r>
            <a:r>
              <a:rPr lang="ar-SA" sz="5400" dirty="0" err="1"/>
              <a:t>لاتوجد</a:t>
            </a:r>
            <a:r>
              <a:rPr lang="ar-SA" sz="5400" dirty="0"/>
              <a:t> عوامل </a:t>
            </a:r>
            <a:r>
              <a:rPr lang="ar-SA" sz="5400" dirty="0" err="1"/>
              <a:t>قوتية</a:t>
            </a:r>
            <a:r>
              <a:rPr lang="ar-SA" sz="5400" dirty="0"/>
              <a:t> مثيرة مع سيطرة الإصابة عند الذكور ,وكل ذلك يقترح سببيات مختلفة عن سببيات الشقيقة , لكن هذه السببيات تبقى مجهولة .يكون </a:t>
            </a:r>
            <a:r>
              <a:rPr lang="ar-SY" sz="5400" dirty="0"/>
              <a:t>ا</a:t>
            </a:r>
            <a:r>
              <a:rPr lang="ar-SA" sz="5400" dirty="0" smtClean="0"/>
              <a:t>لمرضى </a:t>
            </a:r>
            <a:r>
              <a:rPr lang="ar-SA" sz="5400" dirty="0"/>
              <a:t>عادة من المدخنين بشدة </a:t>
            </a:r>
            <a:r>
              <a:rPr lang="ar-SY" sz="5400" dirty="0" smtClean="0"/>
              <a:t>أ</a:t>
            </a:r>
            <a:r>
              <a:rPr lang="ar-SA" sz="5400" dirty="0" smtClean="0"/>
              <a:t>و </a:t>
            </a:r>
            <a:r>
              <a:rPr lang="ar-SY" sz="5400" dirty="0" smtClean="0"/>
              <a:t>من الذين </a:t>
            </a:r>
            <a:r>
              <a:rPr lang="ar-SA" sz="5400" dirty="0" smtClean="0"/>
              <a:t> </a:t>
            </a:r>
            <a:r>
              <a:rPr lang="ar-SA" sz="5400" dirty="0"/>
              <a:t>يستهلكون الكحول بكميات أعلى من الوسطي </a:t>
            </a:r>
            <a:endParaRPr lang="en-US" sz="5400" dirty="0"/>
          </a:p>
          <a:p>
            <a:endParaRPr lang="ar-SA" sz="5400" b="1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4F9F-3C01-4E7E-AD03-D7DFB1AB3198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5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"/>
            <a:ext cx="8010088" cy="1052736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solidFill>
                  <a:srgbClr val="FF0000"/>
                </a:solidFill>
              </a:rPr>
              <a:t>(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الصداع العنقودي </a:t>
            </a:r>
            <a:r>
              <a:rPr lang="ar-SA" dirty="0" smtClean="0">
                <a:solidFill>
                  <a:srgbClr val="FF0000"/>
                </a:solidFill>
              </a:rPr>
              <a:t>)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lnSpcReduction="10000"/>
          </a:bodyPr>
          <a:lstStyle/>
          <a:p>
            <a:pPr lvl="0"/>
            <a:r>
              <a:rPr lang="ar-SA" sz="3600" dirty="0">
                <a:solidFill>
                  <a:srgbClr val="002060"/>
                </a:solidFill>
              </a:rPr>
              <a:t>التدبير </a:t>
            </a:r>
          </a:p>
          <a:p>
            <a:pPr algn="just"/>
            <a:r>
              <a:rPr lang="ar-SA" sz="2800" dirty="0"/>
              <a:t>تتوقف النوبات الحادة عادة بحقن </a:t>
            </a:r>
            <a:r>
              <a:rPr lang="ar-SA" sz="2800" dirty="0" err="1"/>
              <a:t>السوماتربتان</a:t>
            </a:r>
            <a:r>
              <a:rPr lang="ar-SA" sz="2800" dirty="0"/>
              <a:t> </a:t>
            </a:r>
            <a:r>
              <a:rPr lang="en-US" sz="2800" dirty="0" err="1"/>
              <a:t>Sumatriptan</a:t>
            </a:r>
            <a:r>
              <a:rPr lang="ar-SA" sz="2800" dirty="0"/>
              <a:t> تحت ا</a:t>
            </a:r>
            <a:r>
              <a:rPr lang="ar-SA" sz="2800" dirty="0" smtClean="0"/>
              <a:t>لجلد </a:t>
            </a:r>
            <a:r>
              <a:rPr lang="ar-SA" sz="2800" dirty="0"/>
              <a:t>أو باستنشاق الأكسجين 100% أما معالجات الشقيقة الأخرى فهي غير فعالة بسبب قصر فترة النوب على الأرجح . </a:t>
            </a:r>
            <a:endParaRPr lang="ar-SA" sz="2800" dirty="0" smtClean="0"/>
          </a:p>
          <a:p>
            <a:pPr algn="just"/>
            <a:r>
              <a:rPr lang="ar-SA" sz="2800" dirty="0" smtClean="0"/>
              <a:t>إن </a:t>
            </a:r>
            <a:r>
              <a:rPr lang="ar-SA" sz="2800" b="1" u="sng" dirty="0"/>
              <a:t>المعالجة الوقائية </a:t>
            </a:r>
            <a:r>
              <a:rPr lang="ar-SA" sz="2800" dirty="0"/>
              <a:t>بالأدوية المستخدمة للوقاية من الشقيقة غير فعالة غالباً لكن يمكن منع حدوث النوب عند بعض </a:t>
            </a:r>
            <a:r>
              <a:rPr lang="ar-SA" sz="2800" dirty="0" smtClean="0"/>
              <a:t>المرضى:</a:t>
            </a:r>
          </a:p>
          <a:p>
            <a:pPr algn="just"/>
            <a:r>
              <a:rPr lang="ar-SA" sz="2800" dirty="0" smtClean="0"/>
              <a:t>1- </a:t>
            </a:r>
            <a:r>
              <a:rPr lang="ar-SA" sz="2800" dirty="0"/>
              <a:t>باستخدام </a:t>
            </a:r>
            <a:r>
              <a:rPr lang="ar-SA" sz="2800" dirty="0" err="1"/>
              <a:t>الفيراباميل</a:t>
            </a:r>
            <a:r>
              <a:rPr lang="ar-SA" sz="2800" dirty="0"/>
              <a:t> </a:t>
            </a:r>
            <a:r>
              <a:rPr lang="en-US" sz="2800" dirty="0"/>
              <a:t>Verapamil </a:t>
            </a:r>
            <a:r>
              <a:rPr lang="ar-SA" sz="2800" dirty="0"/>
              <a:t>(80-120 ملغ كل 8 ساعات </a:t>
            </a:r>
            <a:r>
              <a:rPr lang="ar-SA" sz="2800" dirty="0" smtClean="0"/>
              <a:t>).</a:t>
            </a:r>
          </a:p>
          <a:p>
            <a:pPr algn="just"/>
            <a:r>
              <a:rPr lang="ar-SA" sz="2800" dirty="0" smtClean="0"/>
              <a:t>2-أو </a:t>
            </a:r>
            <a:r>
              <a:rPr lang="ar-SA" sz="2800" dirty="0" err="1"/>
              <a:t>الميتزرجيد</a:t>
            </a:r>
            <a:r>
              <a:rPr lang="ar-SA" sz="2800" dirty="0"/>
              <a:t> </a:t>
            </a:r>
            <a:r>
              <a:rPr lang="en-US" sz="2800" dirty="0" err="1"/>
              <a:t>Methysergide</a:t>
            </a:r>
            <a:r>
              <a:rPr lang="ar-SA" sz="2800" dirty="0"/>
              <a:t> </a:t>
            </a:r>
            <a:r>
              <a:rPr lang="ar-SA" sz="2800" dirty="0" smtClean="0"/>
              <a:t>    (</a:t>
            </a:r>
            <a:r>
              <a:rPr lang="ar-SA" sz="2800" dirty="0"/>
              <a:t>4-10 ملغ يوميا لمدة 3 أشهر كحد أقصى )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 smtClean="0"/>
              <a:t>3- </a:t>
            </a:r>
            <a:r>
              <a:rPr lang="ar-SA" sz="2800" dirty="0"/>
              <a:t>الأشواط القصيرة من </a:t>
            </a:r>
            <a:r>
              <a:rPr lang="ar-SA" sz="2800" dirty="0" err="1" smtClean="0"/>
              <a:t>الستيروئيدات</a:t>
            </a:r>
            <a:r>
              <a:rPr lang="ar-SA" sz="2800" dirty="0" smtClean="0"/>
              <a:t> </a:t>
            </a:r>
            <a:r>
              <a:rPr lang="ar-SA" sz="2800" dirty="0"/>
              <a:t>القشرية . </a:t>
            </a:r>
            <a:r>
              <a:rPr lang="ar-SA" sz="2800" dirty="0" smtClean="0"/>
              <a:t>.</a:t>
            </a:r>
          </a:p>
          <a:p>
            <a:pPr algn="just"/>
            <a:r>
              <a:rPr lang="ar-SA" sz="2800" dirty="0" smtClean="0"/>
              <a:t>4- يمكن </a:t>
            </a:r>
            <a:r>
              <a:rPr lang="ar-SA" sz="2800" dirty="0"/>
              <a:t>مساعدة المرضى المصابين بهجمات شديدة و منهكة </a:t>
            </a:r>
            <a:r>
              <a:rPr lang="ar-SA" sz="2800" dirty="0" smtClean="0"/>
              <a:t> </a:t>
            </a:r>
            <a:r>
              <a:rPr lang="ar-SA" sz="2800" dirty="0"/>
              <a:t>بالمعالجة بالليتيوم </a:t>
            </a:r>
            <a:r>
              <a:rPr lang="en-US" sz="2800" dirty="0"/>
              <a:t> Lithium </a:t>
            </a:r>
            <a:r>
              <a:rPr lang="ar-SA" sz="2800" dirty="0"/>
              <a:t> مع ضرورة مراقبة التحذيرات المتعلقة باستخدام هذا الدواء </a:t>
            </a:r>
            <a:endParaRPr lang="en-US" sz="2800" dirty="0"/>
          </a:p>
          <a:p>
            <a:pPr lvl="0"/>
            <a:endParaRPr lang="en-US" dirty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26F4-6ED6-4615-BB23-41FFB99E878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91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"/>
            <a:ext cx="8964488" cy="1628800"/>
          </a:xfrm>
        </p:spPr>
        <p:txBody>
          <a:bodyPr/>
          <a:lstStyle/>
          <a:p>
            <a:pPr algn="r"/>
            <a:r>
              <a:rPr lang="ar-SY" dirty="0" smtClean="0">
                <a:solidFill>
                  <a:srgbClr val="FF0000"/>
                </a:solidFill>
              </a:rPr>
              <a:t>أنواع أخرى للصداع: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199"/>
          </a:xfrm>
        </p:spPr>
        <p:txBody>
          <a:bodyPr>
            <a:normAutofit/>
          </a:bodyPr>
          <a:lstStyle/>
          <a:p>
            <a:r>
              <a:rPr lang="ar-SY" sz="3200" dirty="0" smtClean="0">
                <a:solidFill>
                  <a:srgbClr val="002060"/>
                </a:solidFill>
              </a:rPr>
              <a:t>1-الصداع التالي للجماع.</a:t>
            </a:r>
          </a:p>
          <a:p>
            <a:r>
              <a:rPr lang="ar-SY" sz="3200" dirty="0" smtClean="0">
                <a:solidFill>
                  <a:srgbClr val="002060"/>
                </a:solidFill>
              </a:rPr>
              <a:t>2-الصداع </a:t>
            </a:r>
            <a:r>
              <a:rPr lang="ar-SY" sz="3200" dirty="0" err="1" smtClean="0">
                <a:solidFill>
                  <a:srgbClr val="002060"/>
                </a:solidFill>
              </a:rPr>
              <a:t>الانتيابي</a:t>
            </a:r>
            <a:r>
              <a:rPr lang="ar-SY" sz="3200" dirty="0" smtClean="0">
                <a:solidFill>
                  <a:srgbClr val="002060"/>
                </a:solidFill>
              </a:rPr>
              <a:t> السليم</a:t>
            </a:r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(البوظة-السعال-الجهدي)</a:t>
            </a:r>
          </a:p>
          <a:p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3-الم مثلث التوائم</a:t>
            </a:r>
          </a:p>
          <a:p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4-الألم العصبي التالي لداء المنطقة.</a:t>
            </a:r>
          </a:p>
          <a:p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5-فرط التوتر القحفي السليم.</a:t>
            </a:r>
          </a:p>
          <a:p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6-الصداع التالي للرض.</a:t>
            </a:r>
          </a:p>
          <a:p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7-الصداع المرافق للأمراض </a:t>
            </a:r>
            <a:r>
              <a:rPr lang="ar-SY" sz="3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الجهازية,الاستقلابية.الادوية</a:t>
            </a:r>
            <a:endParaRPr lang="ar-SY" sz="3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ar-SY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8-الأسباب </a:t>
            </a:r>
            <a:r>
              <a:rPr lang="ar-SY" sz="3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الموضعية:الجيوب,العينين,الاسنان</a:t>
            </a:r>
            <a:endParaRPr lang="ar-SY" sz="3200" dirty="0">
              <a:solidFill>
                <a:srgbClr val="002060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7B79-F01D-489D-91E8-020245424572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64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54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27331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55</a:t>
            </a:fld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3530152" y="245224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1111</a:t>
            </a:r>
            <a:endParaRPr lang="ar-SY" dirty="0">
              <a:solidFill>
                <a:schemeClr val="bg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0231" cy="28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84976" cy="5544021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F7C6-E38D-455D-886E-56B7AB2EFEC0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0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1"/>
            <a:ext cx="6864796" cy="1052735"/>
          </a:xfrm>
        </p:spPr>
        <p:txBody>
          <a:bodyPr/>
          <a:lstStyle/>
          <a:p>
            <a:pPr algn="ctr"/>
            <a:r>
              <a:rPr lang="ar-SY" b="1" u="sng" dirty="0" smtClean="0">
                <a:solidFill>
                  <a:srgbClr val="FF0000"/>
                </a:solidFill>
              </a:rPr>
              <a:t>الصداع عند الأطفال</a:t>
            </a:r>
            <a:endParaRPr lang="ar-SY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ar-SY" sz="2400" dirty="0" smtClean="0"/>
              <a:t>كل أسباب الصداع عند الكهول(عدا التهاب العصب خلف المقلة والزرق والتهاب الشريان الصدغي والفقار </a:t>
            </a:r>
            <a:r>
              <a:rPr lang="ar-SY" sz="2400" dirty="0" err="1" smtClean="0"/>
              <a:t>الرقبي</a:t>
            </a:r>
            <a:r>
              <a:rPr lang="ar-SY" sz="2400" dirty="0" smtClean="0"/>
              <a:t>)يمكن أن تسبب الصداع عند </a:t>
            </a:r>
            <a:r>
              <a:rPr lang="ar-SY" sz="2400" dirty="0" err="1" smtClean="0"/>
              <a:t>الأطفال,وفي</a:t>
            </a:r>
            <a:r>
              <a:rPr lang="ar-SY" sz="2400" dirty="0" smtClean="0"/>
              <a:t> هذه الفئة العمرية فإن النمط الأشيع للصداع هو الصداع الذي يترافق مع الأمراض الحموية أو </a:t>
            </a:r>
            <a:r>
              <a:rPr lang="ar-SY" sz="2400" dirty="0"/>
              <a:t>خ</a:t>
            </a:r>
            <a:r>
              <a:rPr lang="ar-SY" sz="2400" dirty="0" smtClean="0"/>
              <a:t>مج الطرق الأنفية والجيوب.</a:t>
            </a:r>
          </a:p>
          <a:p>
            <a:r>
              <a:rPr lang="ar-SY" sz="2400" dirty="0" smtClean="0"/>
              <a:t>ويجب أن </a:t>
            </a:r>
            <a:r>
              <a:rPr lang="ar-SY" sz="2400" dirty="0" err="1" smtClean="0"/>
              <a:t>لايتهاون</a:t>
            </a:r>
            <a:r>
              <a:rPr lang="ar-SY" sz="2400" dirty="0" smtClean="0"/>
              <a:t> الطبيب مع الصداع عند الأطفال وكلما كان الطفل أصغر فإن تواجد مرض عضوي مستبطن هو أكثر احتمالا, والحمى يمكن ان </a:t>
            </a:r>
            <a:r>
              <a:rPr lang="ar-SY" sz="2400" dirty="0" err="1" smtClean="0"/>
              <a:t>لاتعكس</a:t>
            </a:r>
            <a:r>
              <a:rPr lang="ar-SY" sz="2400" dirty="0" smtClean="0"/>
              <a:t> شكوى أو اضطراب بنيوي خفيف فقط ولكنها قد تكون ناجمة عن التهاب سحايا </a:t>
            </a:r>
            <a:r>
              <a:rPr lang="ar-SY" sz="2400" dirty="0" err="1" smtClean="0"/>
              <a:t>اوالتهاب</a:t>
            </a:r>
            <a:r>
              <a:rPr lang="ar-SY" sz="2400" dirty="0" smtClean="0"/>
              <a:t> دماغ </a:t>
            </a:r>
            <a:r>
              <a:rPr lang="ar-SY" sz="2400" dirty="0" err="1" smtClean="0"/>
              <a:t>اوخراج</a:t>
            </a:r>
            <a:r>
              <a:rPr lang="ar-SY" sz="2400" dirty="0" smtClean="0"/>
              <a:t> دماغي.</a:t>
            </a:r>
          </a:p>
          <a:p>
            <a:r>
              <a:rPr lang="ar-SY" sz="2400" dirty="0" smtClean="0"/>
              <a:t>إن وجود صلابة النقرة و/أو تدني مستوى الوعي يدل على الحاجة الى </a:t>
            </a:r>
            <a:r>
              <a:rPr lang="ar-SY" sz="2400" dirty="0" err="1" smtClean="0"/>
              <a:t>الاستقصاءات</a:t>
            </a:r>
            <a:r>
              <a:rPr lang="ar-SY" sz="2400" dirty="0" smtClean="0"/>
              <a:t> الفورية.</a:t>
            </a:r>
          </a:p>
          <a:p>
            <a:r>
              <a:rPr lang="ar-SY" sz="2400" dirty="0" smtClean="0"/>
              <a:t>إن </a:t>
            </a:r>
            <a:r>
              <a:rPr lang="ar-SY" sz="2400" b="1" dirty="0" smtClean="0">
                <a:solidFill>
                  <a:srgbClr val="002060"/>
                </a:solidFill>
              </a:rPr>
              <a:t>الأورام داخل القحف </a:t>
            </a:r>
            <a:r>
              <a:rPr lang="ar-SY" sz="2400" dirty="0" smtClean="0"/>
              <a:t>غير شائعة عند الأطفال لكن عند حدوثها فإنها تميل الى </a:t>
            </a:r>
            <a:r>
              <a:rPr lang="ar-SY" sz="2400" dirty="0" err="1" smtClean="0"/>
              <a:t>التوضع</a:t>
            </a:r>
            <a:r>
              <a:rPr lang="ar-SY" sz="2400" dirty="0" smtClean="0"/>
              <a:t> على الخط المتوسط(مثل الورم </a:t>
            </a:r>
            <a:r>
              <a:rPr lang="ar-SY" sz="2400" dirty="0" err="1" smtClean="0"/>
              <a:t>الأرومي</a:t>
            </a:r>
            <a:r>
              <a:rPr lang="ar-SY" sz="2400" dirty="0" smtClean="0"/>
              <a:t> </a:t>
            </a:r>
            <a:r>
              <a:rPr lang="ar-SY" sz="2400" dirty="0" err="1" smtClean="0"/>
              <a:t>النخاعي,اورام</a:t>
            </a:r>
            <a:r>
              <a:rPr lang="ar-SY" sz="2400" dirty="0" smtClean="0"/>
              <a:t> منطقة الغدة الصنوبرية).ونتيجة لذلك يتطور استسقاء دماغ انسدادي وغالبا بشكل حاد يكون الصداع كعرض اولي بارز.</a:t>
            </a:r>
          </a:p>
          <a:p>
            <a:r>
              <a:rPr lang="ar-SY" sz="2400" dirty="0" smtClean="0"/>
              <a:t>لذلك في صداع الأطفال غير المعلل يجب اجراء تصوير طبقي محوري او مرنان للدماغ في </a:t>
            </a:r>
            <a:r>
              <a:rPr lang="ar-SY" sz="2400" u="sng" dirty="0" smtClean="0">
                <a:solidFill>
                  <a:srgbClr val="0070C0"/>
                </a:solidFill>
              </a:rPr>
              <a:t>الحالات التالية</a:t>
            </a:r>
            <a:r>
              <a:rPr lang="ar-SY" sz="2400" dirty="0" smtClean="0"/>
              <a:t>(الحدوث حاد-زيادة شدة الص</a:t>
            </a:r>
            <a:r>
              <a:rPr lang="ar-SA" sz="2400" smtClean="0"/>
              <a:t>د</a:t>
            </a:r>
            <a:r>
              <a:rPr lang="ar-SY" sz="2400" smtClean="0"/>
              <a:t>اع </a:t>
            </a:r>
            <a:r>
              <a:rPr lang="ar-SY" sz="2400" dirty="0" smtClean="0"/>
              <a:t>تدريجيا-انخفاض الأداء المدرسي-تغيرات بالشخصية-ازدياد محيط الرأس -عمر الطفل أقل من خمس سنوات)</a:t>
            </a:r>
            <a:endParaRPr lang="ar-SY" sz="2400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2F10-55D4-4891-90DD-5AFCE3B7250C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5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1"/>
            <a:ext cx="6972300" cy="692695"/>
          </a:xfrm>
        </p:spPr>
        <p:txBody>
          <a:bodyPr/>
          <a:lstStyle/>
          <a:p>
            <a:r>
              <a:rPr lang="ar-SY" b="1" u="sng" dirty="0" smtClean="0">
                <a:solidFill>
                  <a:srgbClr val="FF0000"/>
                </a:solidFill>
              </a:rPr>
              <a:t>ملاحظات وتوصيات حول الصداع:</a:t>
            </a:r>
            <a:endParaRPr lang="ar-SY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6165304"/>
          </a:xfrm>
        </p:spPr>
        <p:txBody>
          <a:bodyPr/>
          <a:lstStyle/>
          <a:p>
            <a:r>
              <a:rPr lang="ar-SY" dirty="0" smtClean="0"/>
              <a:t>+:الصداع </a:t>
            </a:r>
            <a:r>
              <a:rPr lang="ar-SY" dirty="0" err="1" smtClean="0"/>
              <a:t>التوتري</a:t>
            </a:r>
            <a:r>
              <a:rPr lang="ar-SY" dirty="0" smtClean="0"/>
              <a:t> :هو الصداع الأكثر شيوعا للصداع البدئي والمزمن او المستمر.</a:t>
            </a:r>
          </a:p>
          <a:p>
            <a:r>
              <a:rPr lang="ar-SY" dirty="0" smtClean="0"/>
              <a:t>+:</a:t>
            </a:r>
            <a:r>
              <a:rPr lang="ar-SY" dirty="0" err="1" smtClean="0"/>
              <a:t>الشقيقة:هي</a:t>
            </a:r>
            <a:r>
              <a:rPr lang="ar-SY" dirty="0" smtClean="0"/>
              <a:t> الصداع الأكثر شيوعا للصداع البدئي النوبي النابض.</a:t>
            </a:r>
          </a:p>
          <a:p>
            <a:r>
              <a:rPr lang="ar-SY" dirty="0" smtClean="0"/>
              <a:t>+:</a:t>
            </a:r>
            <a:r>
              <a:rPr lang="ar-SY" b="1" u="sng" dirty="0" smtClean="0"/>
              <a:t>هناك إشارات وعلامات تحذيرية الى أن </a:t>
            </a:r>
            <a:r>
              <a:rPr lang="ar-SY" b="1" u="sng" dirty="0" smtClean="0">
                <a:solidFill>
                  <a:srgbClr val="002060"/>
                </a:solidFill>
              </a:rPr>
              <a:t>الصداع ثانويا </a:t>
            </a:r>
            <a:r>
              <a:rPr lang="ar-SY" b="1" u="sng" dirty="0" smtClean="0"/>
              <a:t>أو أنه قد بخفي </a:t>
            </a:r>
            <a:r>
              <a:rPr lang="ar-SY" b="1" u="sng" dirty="0" err="1" smtClean="0"/>
              <a:t>امراضية</a:t>
            </a:r>
            <a:r>
              <a:rPr lang="ar-SY" b="1" u="sng" dirty="0" smtClean="0"/>
              <a:t> خطيرة  وهي </a:t>
            </a:r>
            <a:r>
              <a:rPr lang="ar-SY" dirty="0" smtClean="0"/>
              <a:t>:</a:t>
            </a:r>
          </a:p>
          <a:p>
            <a:r>
              <a:rPr lang="ar-SY" sz="2300" dirty="0"/>
              <a:t> </a:t>
            </a:r>
            <a:r>
              <a:rPr lang="ar-SY" sz="2300" dirty="0" smtClean="0"/>
              <a:t>1:كون الصداع هو الأول من نوعه أو </a:t>
            </a:r>
            <a:r>
              <a:rPr lang="ar-SY" sz="2300" dirty="0" err="1" smtClean="0"/>
              <a:t>الأسوء</a:t>
            </a:r>
            <a:r>
              <a:rPr lang="ar-SY" sz="2300" dirty="0" smtClean="0"/>
              <a:t> على الاطلاق عند المريض.</a:t>
            </a:r>
          </a:p>
          <a:p>
            <a:r>
              <a:rPr lang="ar-SY" sz="2300" dirty="0" smtClean="0"/>
              <a:t>2:البدء الحديث للصداع في أي عمر وخاصة أقل من (5)سنوات او أكثر من( 50) سنة.</a:t>
            </a:r>
          </a:p>
          <a:p>
            <a:r>
              <a:rPr lang="ar-SY" sz="2300" dirty="0" smtClean="0"/>
              <a:t>3:حدوث تغيير في مواصفات أو شدة أو معدل هجمات هذا الصداع.</a:t>
            </a:r>
          </a:p>
          <a:p>
            <a:r>
              <a:rPr lang="ar-SY" sz="2300" dirty="0" smtClean="0"/>
              <a:t>4:الصداع الذي </a:t>
            </a:r>
            <a:r>
              <a:rPr lang="ar-SY" sz="2300" dirty="0" err="1" smtClean="0"/>
              <a:t>يتحرض</a:t>
            </a:r>
            <a:r>
              <a:rPr lang="ar-SY" sz="2300" dirty="0" smtClean="0"/>
              <a:t> بمناورة </a:t>
            </a:r>
            <a:r>
              <a:rPr lang="ar-SY" sz="2300" dirty="0" err="1" smtClean="0"/>
              <a:t>فالسالفا</a:t>
            </a:r>
            <a:r>
              <a:rPr lang="ar-SY" sz="2300" dirty="0" smtClean="0"/>
              <a:t>(التغوط, السعال ,الصداع المرافق للجهد )</a:t>
            </a:r>
          </a:p>
          <a:p>
            <a:r>
              <a:rPr lang="ar-SY" sz="2300" dirty="0" smtClean="0"/>
              <a:t>5:وجود </a:t>
            </a:r>
            <a:r>
              <a:rPr lang="ar-SY" sz="2300" dirty="0" err="1" smtClean="0"/>
              <a:t>الاقياء</a:t>
            </a:r>
            <a:r>
              <a:rPr lang="ar-SY" sz="2300" dirty="0" smtClean="0"/>
              <a:t> مرافقا للصداع (غير الحادث في سياق هجمة شقيقة وصفية ).</a:t>
            </a:r>
          </a:p>
          <a:p>
            <a:r>
              <a:rPr lang="ar-SY" sz="2300" dirty="0" smtClean="0"/>
              <a:t>6:وجود قصة سابقة لخباثة او لرض دماغي عند المريض .</a:t>
            </a:r>
          </a:p>
          <a:p>
            <a:r>
              <a:rPr lang="ar-SY" sz="2300" dirty="0" smtClean="0"/>
              <a:t>7:وجود أعراض جهازية مثل :الحمى .فقد الوزن. العرج المتقطع للفك  بشكل مرافق للصداع.</a:t>
            </a:r>
          </a:p>
          <a:p>
            <a:r>
              <a:rPr lang="ar-SY" sz="2300" dirty="0" smtClean="0"/>
              <a:t>8:وجود علامات عصبية بؤرية.(وذمة حليمة العصب </a:t>
            </a:r>
            <a:r>
              <a:rPr lang="ar-SY" sz="2300" dirty="0" err="1" smtClean="0"/>
              <a:t>البصري.علامات</a:t>
            </a:r>
            <a:r>
              <a:rPr lang="ar-SY" sz="2300" dirty="0" smtClean="0"/>
              <a:t> سحائية. انخفاض في مستوى الوعي . سحنة سمية)</a:t>
            </a:r>
            <a:endParaRPr lang="ar-SY" sz="2300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6F01-358E-4FB6-8E3A-B8C04DE6D2A3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CAFC-26DF-451B-924E-4C832A3681A1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59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 rot="20314559">
            <a:off x="1413324" y="3261744"/>
            <a:ext cx="48160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U</a:t>
            </a:r>
            <a:endParaRPr lang="ar-SA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368152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-المقاربة </a:t>
            </a:r>
            <a:r>
              <a:rPr lang="ar-SA" sz="3600" b="1" dirty="0">
                <a:solidFill>
                  <a:srgbClr val="FF0000"/>
                </a:solidFill>
              </a:rPr>
              <a:t>التشخيصية للمريض المصاب بالصداع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en-US" sz="2200" b="1" dirty="0">
                <a:solidFill>
                  <a:schemeClr val="tx2"/>
                </a:solidFill>
              </a:rPr>
              <a:t>A DIAGNOSTIC APPOACH TO THE PATIENT WITH HEADACHE</a:t>
            </a:r>
            <a:r>
              <a:rPr lang="en-US" sz="2200" dirty="0" smtClean="0"/>
              <a:t>:</a:t>
            </a:r>
            <a:endParaRPr lang="ar-SA" sz="2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50851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r-SY" sz="2800" dirty="0" smtClean="0"/>
              <a:t>نظراً لأسباب ألم الرأس العديدة فإن القصة الدقيقة والفحص السريري يكونان أساسيين لتوجيه الاستقصاء المناسب والمعالجة الناجعة.</a:t>
            </a:r>
          </a:p>
          <a:p>
            <a:pPr algn="just"/>
            <a:r>
              <a:rPr lang="ar-SY" sz="2800" b="1" u="sng" dirty="0" smtClean="0">
                <a:solidFill>
                  <a:srgbClr val="002060"/>
                </a:solidFill>
              </a:rPr>
              <a:t>نقاط من القصة:</a:t>
            </a:r>
          </a:p>
          <a:p>
            <a:pPr algn="just"/>
            <a:r>
              <a:rPr lang="ar-SY" sz="2800" b="1" dirty="0" smtClean="0"/>
              <a:t>1-شكل </a:t>
            </a:r>
            <a:r>
              <a:rPr lang="ar-SY" sz="2800" b="1" dirty="0" err="1" smtClean="0"/>
              <a:t>الصداع:حاد</a:t>
            </a:r>
            <a:r>
              <a:rPr lang="ar-SY" sz="2800" b="1" dirty="0" smtClean="0"/>
              <a:t> ,كليل .نابض .</a:t>
            </a:r>
          </a:p>
          <a:p>
            <a:pPr algn="just"/>
            <a:r>
              <a:rPr lang="ar-SY" sz="2800" b="1" dirty="0" smtClean="0"/>
              <a:t>2-الموقع :أحادي </a:t>
            </a:r>
            <a:r>
              <a:rPr lang="ar-SY" sz="2800" b="1" dirty="0" err="1" smtClean="0"/>
              <a:t>الجانب,ثنائي</a:t>
            </a:r>
            <a:r>
              <a:rPr lang="ar-SY" sz="2800" b="1" dirty="0" smtClean="0"/>
              <a:t> </a:t>
            </a:r>
            <a:r>
              <a:rPr lang="ar-SY" sz="2800" b="1" dirty="0" err="1" smtClean="0"/>
              <a:t>الجانب,جبهي,صدغي,قذالي</a:t>
            </a:r>
            <a:r>
              <a:rPr lang="ar-SY" sz="2800" b="1" dirty="0" smtClean="0"/>
              <a:t>.</a:t>
            </a:r>
          </a:p>
          <a:p>
            <a:pPr algn="just"/>
            <a:r>
              <a:rPr lang="ar-SY" sz="2800" b="1" dirty="0" smtClean="0"/>
              <a:t>3-شكل </a:t>
            </a:r>
            <a:r>
              <a:rPr lang="ar-SY" sz="2800" b="1" dirty="0" err="1" smtClean="0"/>
              <a:t>البدء:حاد</a:t>
            </a:r>
            <a:r>
              <a:rPr lang="ar-SY" sz="2800" b="1" dirty="0" smtClean="0"/>
              <a:t> ومفاجئ, تدريجي.</a:t>
            </a:r>
          </a:p>
          <a:p>
            <a:pPr algn="just"/>
            <a:r>
              <a:rPr lang="ar-SY" sz="2800" b="1" dirty="0" smtClean="0"/>
              <a:t>4-الوقت :صباحا ,مساء</a:t>
            </a:r>
          </a:p>
          <a:p>
            <a:pPr algn="just"/>
            <a:r>
              <a:rPr lang="ar-SY" sz="2800" b="1" dirty="0" smtClean="0"/>
              <a:t>5-التواتر/</a:t>
            </a:r>
            <a:r>
              <a:rPr lang="ar-SY" sz="2800" b="1" dirty="0" err="1" smtClean="0"/>
              <a:t>المدة:هجمة</a:t>
            </a:r>
            <a:r>
              <a:rPr lang="ar-SY" sz="2800" b="1" dirty="0" smtClean="0"/>
              <a:t> واحدة </a:t>
            </a:r>
            <a:r>
              <a:rPr lang="ar-SY" sz="2800" b="1" dirty="0" err="1" smtClean="0"/>
              <a:t>حادة,هجمات</a:t>
            </a:r>
            <a:r>
              <a:rPr lang="ar-SY" sz="2800" b="1" dirty="0" smtClean="0"/>
              <a:t> </a:t>
            </a:r>
            <a:r>
              <a:rPr lang="ar-SY" sz="2800" b="1" dirty="0" err="1" smtClean="0"/>
              <a:t>متكررة,مزمنة</a:t>
            </a:r>
            <a:r>
              <a:rPr lang="ar-SY" sz="2800" b="1" dirty="0" smtClean="0"/>
              <a:t>.</a:t>
            </a:r>
          </a:p>
          <a:p>
            <a:pPr algn="just"/>
            <a:r>
              <a:rPr lang="ar-SY" sz="2800" b="1" dirty="0" smtClean="0"/>
              <a:t>6-أعراض </a:t>
            </a:r>
            <a:r>
              <a:rPr lang="ar-SY" sz="2800" b="1" dirty="0" err="1" smtClean="0"/>
              <a:t>مرافقة:إقياء,شفع</a:t>
            </a:r>
            <a:r>
              <a:rPr lang="ar-SY" sz="2800" b="1" dirty="0" smtClean="0"/>
              <a:t> ,دماع العين.</a:t>
            </a:r>
          </a:p>
          <a:p>
            <a:pPr algn="just"/>
            <a:r>
              <a:rPr lang="ar-SY" sz="2800" b="1" dirty="0" smtClean="0"/>
              <a:t>7:العوامل </a:t>
            </a:r>
            <a:r>
              <a:rPr lang="ar-SY" sz="2800" b="1" dirty="0" err="1" smtClean="0"/>
              <a:t>المثيرة:تمرين,توترنفسي,طعام</a:t>
            </a:r>
            <a:r>
              <a:rPr lang="ar-SY" sz="2800" b="1" dirty="0" smtClean="0"/>
              <a:t> ,</a:t>
            </a:r>
            <a:r>
              <a:rPr lang="ar-SY" sz="2800" b="1" dirty="0" err="1" smtClean="0"/>
              <a:t>جوع,ضجة,سعال,الطمث</a:t>
            </a:r>
            <a:r>
              <a:rPr lang="ar-SY" sz="2800" b="1" dirty="0" smtClean="0"/>
              <a:t>.</a:t>
            </a:r>
          </a:p>
          <a:p>
            <a:pPr algn="just"/>
            <a:endParaRPr lang="ar-SA" sz="2800" b="1" u="sng" dirty="0" smtClean="0">
              <a:solidFill>
                <a:srgbClr val="FFFF00"/>
              </a:solidFill>
            </a:endParaRPr>
          </a:p>
          <a:p>
            <a:pPr algn="just"/>
            <a:r>
              <a:rPr lang="ar-SA" sz="2800" dirty="0" smtClean="0"/>
              <a:t>يمكن </a:t>
            </a:r>
            <a:r>
              <a:rPr lang="ar-SA" sz="2800" dirty="0"/>
              <a:t>تقسيم المرضى إلى المرضى </a:t>
            </a:r>
            <a:r>
              <a:rPr lang="ar-SA" sz="2800" dirty="0" smtClean="0"/>
              <a:t>المص</a:t>
            </a:r>
            <a:r>
              <a:rPr lang="ar-SY" sz="2800" dirty="0" smtClean="0"/>
              <a:t>ا</a:t>
            </a:r>
            <a:r>
              <a:rPr lang="ar-SA" sz="2800" dirty="0" smtClean="0"/>
              <a:t>بين </a:t>
            </a:r>
            <a:r>
              <a:rPr lang="ar-SA" sz="2800" dirty="0"/>
              <a:t>بالصداع المزمن (فترة الصداع عدة أسابيع أو أكثر) و المرضى المصابين بالصداع الحاد . يجب التفكير دوماً </a:t>
            </a:r>
            <a:r>
              <a:rPr lang="ar-SA" sz="2800" dirty="0" smtClean="0"/>
              <a:t>بمرض عصبي خطير </a:t>
            </a:r>
            <a:r>
              <a:rPr lang="ar-SA" sz="2800" dirty="0"/>
              <a:t>عند المرضى المصابين بالصداع ذي البداية الحادة جداً. </a:t>
            </a:r>
            <a:endParaRPr lang="en-US" sz="2800" dirty="0"/>
          </a:p>
          <a:p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6B2E-E183-4B9D-B31C-A7202BB4F804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8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2"/>
                </a:solidFill>
              </a:rPr>
              <a:t>-المقاربة التشخيصية للمريض المصاب بالصداع </a:t>
            </a:r>
            <a:r>
              <a:rPr lang="ar-SA" b="1" dirty="0"/>
              <a:t/>
            </a:r>
            <a:br>
              <a:rPr lang="ar-SA" b="1" dirty="0"/>
            </a:br>
            <a:r>
              <a:rPr lang="en-US" sz="2700" b="1" dirty="0">
                <a:solidFill>
                  <a:schemeClr val="tx2"/>
                </a:solidFill>
              </a:rPr>
              <a:t>A DIAGNOSTIC APPOACH TO THE PATIENT WITH HEADACHE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SA" sz="2500" dirty="0"/>
              <a:t>يسبب النزف تحت العنكبوتية  صداعاً سريع البداية جداً قد يكون موضعا أو </a:t>
            </a:r>
            <a:r>
              <a:rPr lang="ar-SY" sz="2500" dirty="0" smtClean="0"/>
              <a:t>معمما </a:t>
            </a:r>
            <a:r>
              <a:rPr lang="ar-SA" sz="2500" dirty="0" smtClean="0"/>
              <a:t>, </a:t>
            </a:r>
            <a:r>
              <a:rPr lang="ar-SA" sz="2500" dirty="0"/>
              <a:t>رغم أن واحداً فقط من كل ثمانية أشخاص يعانون من مثل هذا الصداع الشبيه بقصف الرعد سوف يكون لديه نزف تحت العنكبوتية . </a:t>
            </a:r>
            <a:endParaRPr lang="ar-SA" sz="2500" dirty="0" smtClean="0"/>
          </a:p>
          <a:p>
            <a:pPr algn="just"/>
            <a:r>
              <a:rPr lang="ar-SA" sz="2500" dirty="0"/>
              <a:t>يتطور عند المريض المصاب بالنزف تحت العنكبوتية بشكل ثابت غالباً أعراض أخرى تشمل </a:t>
            </a:r>
            <a:r>
              <a:rPr lang="ar-SA" sz="2500" dirty="0" err="1"/>
              <a:t>الإقياء</a:t>
            </a:r>
            <a:r>
              <a:rPr lang="ar-SA" sz="2500" dirty="0"/>
              <a:t> </a:t>
            </a:r>
            <a:r>
              <a:rPr lang="ar-SY" sz="2500" dirty="0" smtClean="0"/>
              <a:t>صلابة النقرة </a:t>
            </a:r>
            <a:r>
              <a:rPr lang="ar-SA" sz="2500" dirty="0" smtClean="0"/>
              <a:t>رغم </a:t>
            </a:r>
            <a:r>
              <a:rPr lang="ar-SA" sz="2500" dirty="0"/>
              <a:t>أن هذا الأخير قد يحتاج إلى عدة ساعات حتى يتطور </a:t>
            </a:r>
            <a:endParaRPr lang="ar-SA" sz="2500" dirty="0" smtClean="0"/>
          </a:p>
          <a:p>
            <a:pPr algn="just"/>
            <a:r>
              <a:rPr lang="ar-SA" sz="2500" dirty="0" smtClean="0"/>
              <a:t>إن </a:t>
            </a:r>
            <a:r>
              <a:rPr lang="ar-SA" sz="2500" dirty="0"/>
              <a:t>التشخيص التفريقي الرئيسي عند المريض المصاب بصداع حاد شديد هو بين النزف تحت العنكبوتية والشقيقة . </a:t>
            </a:r>
            <a:r>
              <a:rPr lang="ar-SY" sz="2500" dirty="0" smtClean="0"/>
              <a:t> </a:t>
            </a:r>
          </a:p>
          <a:p>
            <a:pPr algn="just"/>
            <a:r>
              <a:rPr lang="ar-SA" sz="2500" dirty="0" smtClean="0"/>
              <a:t>يتظاهر </a:t>
            </a:r>
            <a:r>
              <a:rPr lang="ar-SA" sz="2500" dirty="0"/>
              <a:t>التهاب السحايا أحياناً بشكل يشبه السكتة </a:t>
            </a:r>
            <a:r>
              <a:rPr lang="ar-SA" sz="2500" dirty="0" smtClean="0"/>
              <a:t>لكن </a:t>
            </a:r>
            <a:r>
              <a:rPr lang="ar-SA" sz="2500" dirty="0"/>
              <a:t>تكون بداية الصداع عادة أقل حدة .</a:t>
            </a:r>
            <a:endParaRPr lang="en-US" sz="2500" dirty="0"/>
          </a:p>
          <a:p>
            <a:pPr algn="just"/>
            <a:endParaRPr lang="ar-SA" dirty="0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AB5E-087D-46EA-B627-282E1D712A41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8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النقاط الهامة في القصة المرضية للصداع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352260"/>
              </p:ext>
            </p:extLst>
          </p:nvPr>
        </p:nvGraphicFramePr>
        <p:xfrm>
          <a:off x="827584" y="2231054"/>
          <a:ext cx="7560840" cy="292613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53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7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6138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dirty="0">
                          <a:effectLst/>
                        </a:rPr>
                        <a:t>سرعة بداية الصداع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dirty="0">
                          <a:effectLst/>
                        </a:rPr>
                        <a:t>الوقت الذي يحدث فيه الألم </a:t>
                      </a:r>
                      <a:r>
                        <a:rPr lang="ar-SA" sz="2800" dirty="0" smtClean="0">
                          <a:effectLst/>
                        </a:rPr>
                        <a:t>ال</a:t>
                      </a:r>
                      <a:r>
                        <a:rPr lang="ar-SY" sz="2800" dirty="0" smtClean="0">
                          <a:effectLst/>
                        </a:rPr>
                        <a:t>أ</a:t>
                      </a:r>
                      <a:r>
                        <a:rPr lang="ar-SA" sz="2800" dirty="0" smtClean="0">
                          <a:effectLst/>
                        </a:rPr>
                        <a:t>عظمي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dirty="0">
                          <a:effectLst/>
                        </a:rPr>
                        <a:t>تأثير الوضعية و السعال و الكبس </a:t>
                      </a:r>
                      <a:r>
                        <a:rPr lang="ar-SY" sz="2800" dirty="0" smtClean="0">
                          <a:effectLst/>
                        </a:rPr>
                        <a:t>(</a:t>
                      </a:r>
                      <a:r>
                        <a:rPr lang="ar-SY" sz="2800" dirty="0" err="1" smtClean="0">
                          <a:effectLst/>
                        </a:rPr>
                        <a:t>فالسالفا</a:t>
                      </a:r>
                      <a:r>
                        <a:rPr lang="ar-SY" sz="2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dirty="0">
                          <a:effectLst/>
                        </a:rPr>
                        <a:t>مكان الألم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800" dirty="0">
                          <a:effectLst/>
                        </a:rPr>
                        <a:t>وجود أي أعراض مرافقة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C3A8-EBE4-4C95-AA24-E05F0C2ED6E4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48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/>
          </a:bodyPr>
          <a:lstStyle/>
          <a:p>
            <a:pPr algn="just"/>
            <a:r>
              <a:rPr lang="ar-SA" sz="2800" dirty="0"/>
              <a:t>إن الصداع الذي يتطور على مدى عدة ساعات أقل احتمالاً أن يترافق مع مرض بنيوي و يكون ناجماً على الأرجح عن </a:t>
            </a:r>
            <a:r>
              <a:rPr lang="ar-SA" sz="2800" dirty="0" smtClean="0"/>
              <a:t>الش</a:t>
            </a:r>
            <a:r>
              <a:rPr lang="ar-SY" sz="2800" dirty="0" err="1" smtClean="0"/>
              <a:t>قي</a:t>
            </a:r>
            <a:r>
              <a:rPr lang="ar-SA" sz="2800" dirty="0" err="1" smtClean="0"/>
              <a:t>قة</a:t>
            </a:r>
            <a:r>
              <a:rPr lang="ar-SA" sz="2800" dirty="0" smtClean="0"/>
              <a:t> </a:t>
            </a:r>
            <a:r>
              <a:rPr lang="ar-SA" sz="2800" dirty="0"/>
              <a:t>إلا إذا ترافق مع علامات أو أعراض خطيرة أخرى . </a:t>
            </a:r>
            <a:endParaRPr lang="en-US" sz="2800" dirty="0" smtClean="0"/>
          </a:p>
          <a:p>
            <a:pPr algn="just"/>
            <a:r>
              <a:rPr lang="ar-SA" sz="2800" dirty="0"/>
              <a:t>يكون المرضى المصابون بالتهاب السحايا الجرثومي عادة عليلين بشكل عام و مصابين بالحمى و يظهرون الحالة السحائية </a:t>
            </a:r>
            <a:r>
              <a:rPr lang="en-US" sz="2800" dirty="0" err="1" smtClean="0"/>
              <a:t>Meningism</a:t>
            </a:r>
            <a:endParaRPr lang="en-US" sz="2800" dirty="0" smtClean="0"/>
          </a:p>
          <a:p>
            <a:pPr algn="just"/>
            <a:r>
              <a:rPr lang="ar-SA" sz="2800" dirty="0" smtClean="0"/>
              <a:t>قد </a:t>
            </a:r>
            <a:r>
              <a:rPr lang="ar-SA" sz="2800" dirty="0"/>
              <a:t>يرافق صداع الشقيقة أو يسبقه حدوث الإقياء والعلامات العصبية البؤرية </a:t>
            </a:r>
            <a:endParaRPr lang="ar-SY" sz="2800" dirty="0"/>
          </a:p>
          <a:p>
            <a:pPr algn="just"/>
            <a:r>
              <a:rPr lang="ar-SA" sz="2800" dirty="0" smtClean="0"/>
              <a:t>( </a:t>
            </a:r>
            <a:r>
              <a:rPr lang="ar-SA" sz="2800" dirty="0"/>
              <a:t>تكون عادة على شكل خط متعرج </a:t>
            </a:r>
            <a:r>
              <a:rPr lang="en-US" sz="2800" dirty="0"/>
              <a:t>Zigzag </a:t>
            </a:r>
            <a:r>
              <a:rPr lang="ar-SA" sz="2800" dirty="0"/>
              <a:t> </a:t>
            </a:r>
            <a:r>
              <a:rPr lang="ar-SA" sz="2800" dirty="0" smtClean="0"/>
              <a:t>وامض</a:t>
            </a:r>
            <a:r>
              <a:rPr lang="ar-SY" sz="2800" dirty="0" smtClean="0"/>
              <a:t> ,</a:t>
            </a:r>
            <a:r>
              <a:rPr lang="ar-SA" sz="2800" dirty="0" smtClean="0"/>
              <a:t> </a:t>
            </a:r>
            <a:r>
              <a:rPr lang="ar-SA" sz="2800" dirty="0"/>
              <a:t>الأطياف </a:t>
            </a:r>
            <a:r>
              <a:rPr lang="ar-SA" sz="2800" dirty="0" err="1" smtClean="0"/>
              <a:t>الحصنية</a:t>
            </a:r>
            <a:r>
              <a:rPr lang="ar-SA" sz="2800" dirty="0" smtClean="0"/>
              <a:t> </a:t>
            </a:r>
            <a:r>
              <a:rPr lang="ar-SY" sz="2800" dirty="0" smtClean="0"/>
              <a:t> </a:t>
            </a:r>
            <a:r>
              <a:rPr lang="ar-SA" sz="2800" dirty="0" smtClean="0"/>
              <a:t>أو </a:t>
            </a:r>
            <a:r>
              <a:rPr lang="ar-SA" sz="2800" dirty="0" err="1"/>
              <a:t>النخز</a:t>
            </a:r>
            <a:r>
              <a:rPr lang="ar-SA" sz="2800" dirty="0"/>
              <a:t> </a:t>
            </a:r>
            <a:r>
              <a:rPr lang="en-US" sz="2800" dirty="0"/>
              <a:t>Tingling </a:t>
            </a:r>
            <a:r>
              <a:rPr lang="ar-SA" sz="2800" dirty="0"/>
              <a:t> الذي يتحرك ببطء فوق جزء من الجسم ) 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9F19-EB6D-4059-BD55-C3E5CB47F428}" type="datetime8">
              <a:rPr lang="ar-SA" smtClean="0"/>
              <a:t>30 تشرين الثاني، 18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858-993B-4BCA-8096-6B1D5D57BA6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58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تكامل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942</TotalTime>
  <Words>2921</Words>
  <Application>Microsoft Office PowerPoint</Application>
  <PresentationFormat>عرض على الشاشة (3:4)‏</PresentationFormat>
  <Paragraphs>330</Paragraphs>
  <Slides>59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0" baseType="lpstr">
      <vt:lpstr>تكامل</vt:lpstr>
      <vt:lpstr>الصداع hEADACHE</vt:lpstr>
      <vt:lpstr>الصداع</vt:lpstr>
      <vt:lpstr>What is the headace</vt:lpstr>
      <vt:lpstr>عرض تقديمي في PowerPoint</vt:lpstr>
      <vt:lpstr>الفيزيولوجيا المرضية:</vt:lpstr>
      <vt:lpstr>-المقاربة التشخيصية للمريض المصاب بالصداع  A DIAGNOSTIC APPOACH TO THE PATIENT WITH HEADACHE:</vt:lpstr>
      <vt:lpstr>-المقاربة التشخيصية للمريض المصاب بالصداع  A DIAGNOSTIC APPOACH TO THE PATIENT WITH HEADACHE</vt:lpstr>
      <vt:lpstr>النقاط الهامة في القصة المرضية للصداع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الصداع الناجم عن ارتفاع الضغط داخل القحف </vt:lpstr>
      <vt:lpstr>What are primary headaches?  Primary headaches include migraine, tension, and cluster headaches, as well as a variety of other less common types of headache. </vt:lpstr>
      <vt:lpstr>الصداع الشائع :(التوتري –الشقيقة- العنقودي )</vt:lpstr>
      <vt:lpstr>1-الصداع التوتري:</vt:lpstr>
      <vt:lpstr> 1-الصداع التوتري  Tension – Type Headache: </vt:lpstr>
      <vt:lpstr>عرض تقديمي في PowerPoint</vt:lpstr>
      <vt:lpstr>عرض تقديمي في PowerPoint</vt:lpstr>
      <vt:lpstr>. الإمراض: </vt:lpstr>
      <vt:lpstr>عرض تقديمي في PowerPoint</vt:lpstr>
      <vt:lpstr>تدبيرالصداع التوتري:</vt:lpstr>
      <vt:lpstr>2-الشقيقة</vt:lpstr>
      <vt:lpstr>2-الشقيقة  Migraine </vt:lpstr>
      <vt:lpstr>المظاهر السريرية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الفرق بين نسمة الشقيقة والاحتشاء الدماغي</vt:lpstr>
      <vt:lpstr>-</vt:lpstr>
      <vt:lpstr>عرض تقديمي في PowerPoint</vt:lpstr>
      <vt:lpstr>. السببيات والإمراض:</vt:lpstr>
      <vt:lpstr> </vt:lpstr>
      <vt:lpstr>عرض تقديمي في PowerPoint</vt:lpstr>
      <vt:lpstr>بعض مثيرات الشقيقة:</vt:lpstr>
      <vt:lpstr>عرض تقديمي في PowerPoint</vt:lpstr>
      <vt:lpstr>3-التدبير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الشقيقة –خطر السكتة الانصمامية الخثارية </vt:lpstr>
      <vt:lpstr>عرض تقديمي في PowerPoint</vt:lpstr>
      <vt:lpstr>3-الصداع العنقودي</vt:lpstr>
      <vt:lpstr>3:الصداع العنقودي</vt:lpstr>
      <vt:lpstr>عرض تقديمي في PowerPoint</vt:lpstr>
      <vt:lpstr>( الصداع العنقودي Cluster Headache)</vt:lpstr>
      <vt:lpstr>( الصداع العنقودي ) </vt:lpstr>
      <vt:lpstr>أنواع أخرى للصداع:</vt:lpstr>
      <vt:lpstr>عرض تقديمي في PowerPoint</vt:lpstr>
      <vt:lpstr>عرض تقديمي في PowerPoint</vt:lpstr>
      <vt:lpstr>عرض تقديمي في PowerPoint</vt:lpstr>
      <vt:lpstr>الصداع عند الأطفال</vt:lpstr>
      <vt:lpstr>ملاحظات وتوصيات حول الصداع: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التظاهرات الرئيسية لمرض الجهاز العصبي Major Manifestations Of Nervous System Disease </dc:title>
  <dc:creator>Eng Msallam</dc:creator>
  <cp:lastModifiedBy>user</cp:lastModifiedBy>
  <cp:revision>107</cp:revision>
  <dcterms:created xsi:type="dcterms:W3CDTF">2015-10-26T19:39:32Z</dcterms:created>
  <dcterms:modified xsi:type="dcterms:W3CDTF">2018-11-30T16:15:43Z</dcterms:modified>
</cp:coreProperties>
</file>