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45"/>
  </p:notesMasterIdLst>
  <p:sldIdLst>
    <p:sldId id="256" r:id="rId3"/>
    <p:sldId id="257" r:id="rId4"/>
    <p:sldId id="258" r:id="rId5"/>
    <p:sldId id="259" r:id="rId6"/>
    <p:sldId id="272" r:id="rId7"/>
    <p:sldId id="273" r:id="rId8"/>
    <p:sldId id="260" r:id="rId9"/>
    <p:sldId id="261" r:id="rId10"/>
    <p:sldId id="274" r:id="rId11"/>
    <p:sldId id="275" r:id="rId12"/>
    <p:sldId id="262" r:id="rId13"/>
    <p:sldId id="263" r:id="rId14"/>
    <p:sldId id="293" r:id="rId15"/>
    <p:sldId id="264" r:id="rId16"/>
    <p:sldId id="265" r:id="rId17"/>
    <p:sldId id="266" r:id="rId18"/>
    <p:sldId id="277" r:id="rId19"/>
    <p:sldId id="276" r:id="rId20"/>
    <p:sldId id="278" r:id="rId21"/>
    <p:sldId id="295" r:id="rId22"/>
    <p:sldId id="267" r:id="rId23"/>
    <p:sldId id="268" r:id="rId24"/>
    <p:sldId id="279" r:id="rId25"/>
    <p:sldId id="280" r:id="rId26"/>
    <p:sldId id="281" r:id="rId27"/>
    <p:sldId id="282" r:id="rId28"/>
    <p:sldId id="283" r:id="rId29"/>
    <p:sldId id="284" r:id="rId30"/>
    <p:sldId id="285" r:id="rId31"/>
    <p:sldId id="294" r:id="rId32"/>
    <p:sldId id="286" r:id="rId33"/>
    <p:sldId id="287" r:id="rId34"/>
    <p:sldId id="288" r:id="rId35"/>
    <p:sldId id="289" r:id="rId36"/>
    <p:sldId id="269" r:id="rId37"/>
    <p:sldId id="270" r:id="rId38"/>
    <p:sldId id="271" r:id="rId39"/>
    <p:sldId id="290" r:id="rId40"/>
    <p:sldId id="291" r:id="rId41"/>
    <p:sldId id="296" r:id="rId42"/>
    <p:sldId id="292" r:id="rId43"/>
    <p:sldId id="297" r:id="rId4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6D319C6-A143-4589-BD53-69D37E2B4C46}" type="datetimeFigureOut">
              <a:rPr lang="ar-SA" smtClean="0"/>
              <a:t>22/07/1438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FE6AB0A-9A36-4298-9B8B-42A33E4F8C2A}" type="slidenum">
              <a:rPr lang="ar-SA" smtClean="0"/>
              <a:t>‹#›</a:t>
            </a:fld>
            <a:endParaRPr lang="ar-SA"/>
          </a:p>
        </p:txBody>
      </p:sp>
    </p:spTree>
    <p:extLst>
      <p:ext uri="{BB962C8B-B14F-4D97-AF65-F5344CB8AC3E}">
        <p14:creationId xmlns:p14="http://schemas.microsoft.com/office/powerpoint/2010/main" val="36999383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4FE6AB0A-9A36-4298-9B8B-42A33E4F8C2A}" type="slidenum">
              <a:rPr lang="ar-SA" smtClean="0"/>
              <a:t>3</a:t>
            </a:fld>
            <a:endParaRPr lang="ar-SA"/>
          </a:p>
        </p:txBody>
      </p:sp>
    </p:spTree>
    <p:extLst>
      <p:ext uri="{BB962C8B-B14F-4D97-AF65-F5344CB8AC3E}">
        <p14:creationId xmlns:p14="http://schemas.microsoft.com/office/powerpoint/2010/main" val="4200027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4FE6AB0A-9A36-4298-9B8B-42A33E4F8C2A}" type="slidenum">
              <a:rPr lang="ar-SA" smtClean="0"/>
              <a:t>35</a:t>
            </a:fld>
            <a:endParaRPr lang="ar-SA"/>
          </a:p>
        </p:txBody>
      </p:sp>
    </p:spTree>
    <p:extLst>
      <p:ext uri="{BB962C8B-B14F-4D97-AF65-F5344CB8AC3E}">
        <p14:creationId xmlns:p14="http://schemas.microsoft.com/office/powerpoint/2010/main" val="3002249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F003375-A1E4-4636-B4E5-6362A1461A89}" type="datetimeFigureOut">
              <a:rPr lang="ar-SA" smtClean="0"/>
              <a:t>22/07/1438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348276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F003375-A1E4-4636-B4E5-6362A1461A89}" type="datetimeFigureOut">
              <a:rPr lang="ar-SA" smtClean="0"/>
              <a:t>22/07/1438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3249137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F003375-A1E4-4636-B4E5-6362A1461A89}" type="datetimeFigureOut">
              <a:rPr lang="ar-SA" smtClean="0"/>
              <a:t>22/07/1438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821360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95531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5773676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3958018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1061507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Y">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89747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Y">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3308232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Y">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4068464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135277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F003375-A1E4-4636-B4E5-6362A1461A89}" type="datetimeFigureOut">
              <a:rPr lang="ar-SA" smtClean="0"/>
              <a:t>22/07/1438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28366740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1780422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222931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44494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F003375-A1E4-4636-B4E5-6362A1461A89}" type="datetimeFigureOut">
              <a:rPr lang="ar-SA" smtClean="0"/>
              <a:t>22/07/1438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90476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F003375-A1E4-4636-B4E5-6362A1461A89}" type="datetimeFigureOut">
              <a:rPr lang="ar-SA" smtClean="0"/>
              <a:t>22/07/1438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88646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F003375-A1E4-4636-B4E5-6362A1461A89}" type="datetimeFigureOut">
              <a:rPr lang="ar-SA" smtClean="0"/>
              <a:t>22/07/1438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44451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F003375-A1E4-4636-B4E5-6362A1461A89}" type="datetimeFigureOut">
              <a:rPr lang="ar-SA" smtClean="0"/>
              <a:t>22/07/1438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20046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F003375-A1E4-4636-B4E5-6362A1461A89}" type="datetimeFigureOut">
              <a:rPr lang="ar-SA" smtClean="0"/>
              <a:t>22/07/1438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110975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F003375-A1E4-4636-B4E5-6362A1461A89}" type="datetimeFigureOut">
              <a:rPr lang="ar-SA" smtClean="0"/>
              <a:t>22/07/1438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2897930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F003375-A1E4-4636-B4E5-6362A1461A89}" type="datetimeFigureOut">
              <a:rPr lang="ar-SA" smtClean="0"/>
              <a:t>22/07/1438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F33C66C-713C-4B29-92BB-85DB0EBABEF2}" type="slidenum">
              <a:rPr lang="ar-SA" smtClean="0"/>
              <a:t>‹#›</a:t>
            </a:fld>
            <a:endParaRPr lang="ar-SA"/>
          </a:p>
        </p:txBody>
      </p:sp>
    </p:spTree>
    <p:extLst>
      <p:ext uri="{BB962C8B-B14F-4D97-AF65-F5344CB8AC3E}">
        <p14:creationId xmlns:p14="http://schemas.microsoft.com/office/powerpoint/2010/main" val="1035040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F003375-A1E4-4636-B4E5-6362A1461A89}" type="datetimeFigureOut">
              <a:rPr lang="ar-SA" smtClean="0"/>
              <a:t>22/07/1438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F33C66C-713C-4B29-92BB-85DB0EBABEF2}" type="slidenum">
              <a:rPr lang="ar-SA" smtClean="0"/>
              <a:t>‹#›</a:t>
            </a:fld>
            <a:endParaRPr lang="ar-SA"/>
          </a:p>
        </p:txBody>
      </p:sp>
    </p:spTree>
    <p:extLst>
      <p:ext uri="{BB962C8B-B14F-4D97-AF65-F5344CB8AC3E}">
        <p14:creationId xmlns:p14="http://schemas.microsoft.com/office/powerpoint/2010/main" val="4079153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B3B6EA-43D6-440B-B185-F1F4F369DF55}" type="datetimeFigureOut">
              <a:rPr lang="ar-SY" smtClean="0">
                <a:solidFill>
                  <a:prstClr val="black">
                    <a:tint val="75000"/>
                  </a:prstClr>
                </a:solidFill>
              </a:rPr>
              <a:pPr/>
              <a:t>22/07/1438</a:t>
            </a:fld>
            <a:endParaRPr lang="ar-SY">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95994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image" Target="../media/image32.jp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36.jpg"/><Relationship Id="rId2" Type="http://schemas.openxmlformats.org/officeDocument/2006/relationships/image" Target="../media/image35.jpeg"/><Relationship Id="rId1" Type="http://schemas.openxmlformats.org/officeDocument/2006/relationships/slideLayout" Target="../slideLayouts/slideLayout13.xml"/><Relationship Id="rId4" Type="http://schemas.openxmlformats.org/officeDocument/2006/relationships/image" Target="../media/image37.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38.jp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39.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40.jp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41.jp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3.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60" y="260648"/>
            <a:ext cx="9145822" cy="6467475"/>
          </a:xfrm>
          <a:prstGeom prst="rect">
            <a:avLst/>
          </a:prstGeom>
        </p:spPr>
      </p:pic>
    </p:spTree>
    <p:extLst>
      <p:ext uri="{BB962C8B-B14F-4D97-AF65-F5344CB8AC3E}">
        <p14:creationId xmlns:p14="http://schemas.microsoft.com/office/powerpoint/2010/main" val="1382597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404664"/>
            <a:ext cx="5904656" cy="5904656"/>
          </a:xfrm>
        </p:spPr>
      </p:pic>
    </p:spTree>
    <p:extLst>
      <p:ext uri="{BB962C8B-B14F-4D97-AF65-F5344CB8AC3E}">
        <p14:creationId xmlns:p14="http://schemas.microsoft.com/office/powerpoint/2010/main" val="2804112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نخر الاسنان</a:t>
            </a:r>
            <a:endParaRPr lang="ar-SA" dirty="0"/>
          </a:p>
        </p:txBody>
      </p:sp>
      <p:sp>
        <p:nvSpPr>
          <p:cNvPr id="3" name="عنصر نائب للمحتوى 2"/>
          <p:cNvSpPr>
            <a:spLocks noGrp="1"/>
          </p:cNvSpPr>
          <p:nvPr>
            <p:ph idx="1"/>
          </p:nvPr>
        </p:nvSpPr>
        <p:spPr/>
        <p:txBody>
          <a:bodyPr>
            <a:normAutofit lnSpcReduction="10000"/>
          </a:bodyPr>
          <a:lstStyle/>
          <a:p>
            <a:r>
              <a:rPr lang="ar-SY" dirty="0" smtClean="0"/>
              <a:t>هو عبارة عن مرض سني مزمن جرثومي غير نوعي يصيب اسنان الانسان مسببا تفسخا بؤريا للنسج الصلبة </a:t>
            </a:r>
            <a:r>
              <a:rPr lang="ar-SY" dirty="0" err="1" smtClean="0"/>
              <a:t>بتاثير</a:t>
            </a:r>
            <a:r>
              <a:rPr lang="ar-SY" dirty="0" smtClean="0"/>
              <a:t> ما تتعرض له البيئة الفموية من العوامل الكيميائية والجرثومية مؤدية لانحلال معدني للطبقة القاسية </a:t>
            </a:r>
            <a:r>
              <a:rPr lang="ar-SY" dirty="0" err="1" smtClean="0"/>
              <a:t>للاسنان</a:t>
            </a:r>
            <a:r>
              <a:rPr lang="ar-SY" dirty="0" smtClean="0"/>
              <a:t> نتيجة تغير حموضة النسج ووجود البكتريا والسكاكر وخمائر مائيات الفحم </a:t>
            </a:r>
          </a:p>
          <a:p>
            <a:r>
              <a:rPr lang="ar-SY" dirty="0" smtClean="0"/>
              <a:t>تؤدي اصابة السن بالنخر الى تلين النسج الصلبة بسبب زوال الاملاح المعدنية وبقاء الهيكل العضوي وهذه الافة غير </a:t>
            </a:r>
            <a:r>
              <a:rPr lang="ar-SY" dirty="0" err="1"/>
              <a:t>ر</a:t>
            </a:r>
            <a:r>
              <a:rPr lang="ar-SY" dirty="0" err="1" smtClean="0"/>
              <a:t>دودة</a:t>
            </a:r>
            <a:r>
              <a:rPr lang="ar-SY" dirty="0" smtClean="0"/>
              <a:t> يستعاض عنها بالمرممات السنية </a:t>
            </a:r>
            <a:endParaRPr lang="ar-SA" dirty="0"/>
          </a:p>
        </p:txBody>
      </p:sp>
    </p:spTree>
    <p:extLst>
      <p:ext uri="{BB962C8B-B14F-4D97-AF65-F5344CB8AC3E}">
        <p14:creationId xmlns:p14="http://schemas.microsoft.com/office/powerpoint/2010/main" val="209636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476672"/>
            <a:ext cx="7416824" cy="6071029"/>
          </a:xfrm>
        </p:spPr>
      </p:pic>
    </p:spTree>
    <p:extLst>
      <p:ext uri="{BB962C8B-B14F-4D97-AF65-F5344CB8AC3E}">
        <p14:creationId xmlns:p14="http://schemas.microsoft.com/office/powerpoint/2010/main" val="903576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412776"/>
            <a:ext cx="8411922" cy="4608512"/>
          </a:xfrm>
        </p:spPr>
      </p:pic>
    </p:spTree>
    <p:extLst>
      <p:ext uri="{BB962C8B-B14F-4D97-AF65-F5344CB8AC3E}">
        <p14:creationId xmlns:p14="http://schemas.microsoft.com/office/powerpoint/2010/main" val="3481739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363272" cy="6120680"/>
          </a:xfrm>
        </p:spPr>
        <p:txBody>
          <a:bodyPr>
            <a:normAutofit fontScale="92500" lnSpcReduction="10000"/>
          </a:bodyPr>
          <a:lstStyle/>
          <a:p>
            <a:r>
              <a:rPr lang="ar-SY" dirty="0" smtClean="0"/>
              <a:t>هناك عدة عوامل موضعية تؤثر بزيادة نخر الاسنان</a:t>
            </a:r>
          </a:p>
          <a:p>
            <a:r>
              <a:rPr lang="ar-SY" dirty="0" smtClean="0"/>
              <a:t>1- الشكل التشريحي للسن: يزداد النخر في الاسنان ذات الميازيب الاكثر </a:t>
            </a:r>
          </a:p>
          <a:p>
            <a:r>
              <a:rPr lang="ar-SY" dirty="0" smtClean="0"/>
              <a:t>2- الصحة الفموية: ان اهمال الصحة الفموية يؤدي الى تشكل اللويحة الجرثومية وحدوث النخر </a:t>
            </a:r>
          </a:p>
          <a:p>
            <a:r>
              <a:rPr lang="ar-SY" dirty="0" smtClean="0"/>
              <a:t>3- اللعاب : يزداد النخر في حالات نقص افراز اللعاب </a:t>
            </a:r>
          </a:p>
          <a:p>
            <a:r>
              <a:rPr lang="ar-SY" dirty="0" smtClean="0"/>
              <a:t>4- الاجهزة الصناعية الجزئية : والتي يتم تراكب الفضلات الطعامية حول الاسنان </a:t>
            </a:r>
          </a:p>
          <a:p>
            <a:r>
              <a:rPr lang="ar-SY" dirty="0" smtClean="0"/>
              <a:t>5- سوء الاطباق : ازدحام الاسنان وسوء توضعها يعرضها الى امكانية بقاء الفضلات الطعامية حولها وحدوث النخر السني</a:t>
            </a:r>
          </a:p>
          <a:p>
            <a:r>
              <a:rPr lang="ar-SY" dirty="0" smtClean="0"/>
              <a:t>7- الرضوض السنية : تؤدي الى كسر جزء من الميناء وانكشاف العاج </a:t>
            </a:r>
            <a:endParaRPr lang="ar-SA" dirty="0"/>
          </a:p>
        </p:txBody>
      </p:sp>
    </p:spTree>
    <p:extLst>
      <p:ext uri="{BB962C8B-B14F-4D97-AF65-F5344CB8AC3E}">
        <p14:creationId xmlns:p14="http://schemas.microsoft.com/office/powerpoint/2010/main" val="320443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1509" y="188378"/>
            <a:ext cx="5126112" cy="3411195"/>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3599573"/>
            <a:ext cx="4896544" cy="3258427"/>
          </a:xfrm>
          <a:prstGeom prst="rect">
            <a:avLst/>
          </a:prstGeom>
        </p:spPr>
      </p:pic>
    </p:spTree>
    <p:extLst>
      <p:ext uri="{BB962C8B-B14F-4D97-AF65-F5344CB8AC3E}">
        <p14:creationId xmlns:p14="http://schemas.microsoft.com/office/powerpoint/2010/main" val="4218779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الية حدوث النخر اسني</a:t>
            </a:r>
            <a:endParaRPr lang="ar-SA" dirty="0"/>
          </a:p>
        </p:txBody>
      </p:sp>
      <p:pic>
        <p:nvPicPr>
          <p:cNvPr id="8" name="عنصر نائب للمحتوى 7"/>
          <p:cNvPicPr>
            <a:picLocks noGrp="1" noChangeAspect="1"/>
          </p:cNvPicPr>
          <p:nvPr>
            <p:ph idx="1"/>
          </p:nvPr>
        </p:nvPicPr>
        <p:blipFill rotWithShape="1">
          <a:blip r:embed="rId2">
            <a:extLst>
              <a:ext uri="{28A0092B-C50C-407E-A947-70E740481C1C}">
                <a14:useLocalDpi xmlns:a14="http://schemas.microsoft.com/office/drawing/2010/main" val="0"/>
              </a:ext>
            </a:extLst>
          </a:blip>
          <a:srcRect l="50984" t="63197" r="8056" b="12936"/>
          <a:stretch/>
        </p:blipFill>
        <p:spPr>
          <a:xfrm>
            <a:off x="827584" y="1268760"/>
            <a:ext cx="7067479" cy="5331849"/>
          </a:xfrm>
        </p:spPr>
      </p:pic>
    </p:spTree>
    <p:extLst>
      <p:ext uri="{BB962C8B-B14F-4D97-AF65-F5344CB8AC3E}">
        <p14:creationId xmlns:p14="http://schemas.microsoft.com/office/powerpoint/2010/main" val="3564887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988840"/>
            <a:ext cx="9143999" cy="3119437"/>
          </a:xfrm>
        </p:spPr>
      </p:pic>
    </p:spTree>
    <p:extLst>
      <p:ext uri="{BB962C8B-B14F-4D97-AF65-F5344CB8AC3E}">
        <p14:creationId xmlns:p14="http://schemas.microsoft.com/office/powerpoint/2010/main" val="3207505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260648"/>
            <a:ext cx="6336704" cy="6372104"/>
          </a:xfrm>
        </p:spPr>
      </p:pic>
    </p:spTree>
    <p:extLst>
      <p:ext uri="{BB962C8B-B14F-4D97-AF65-F5344CB8AC3E}">
        <p14:creationId xmlns:p14="http://schemas.microsoft.com/office/powerpoint/2010/main" val="1857618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14" name="عنصر نائب للمحتوى 1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5" y="2060848"/>
            <a:ext cx="9156595" cy="2356325"/>
          </a:xfrm>
        </p:spPr>
      </p:pic>
    </p:spTree>
    <p:extLst>
      <p:ext uri="{BB962C8B-B14F-4D97-AF65-F5344CB8AC3E}">
        <p14:creationId xmlns:p14="http://schemas.microsoft.com/office/powerpoint/2010/main" val="1453912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امراض الاسنان</a:t>
            </a:r>
            <a:endParaRPr lang="ar-SA" dirty="0"/>
          </a:p>
        </p:txBody>
      </p:sp>
      <p:sp>
        <p:nvSpPr>
          <p:cNvPr id="3" name="عنصر نائب للمحتوى 2"/>
          <p:cNvSpPr>
            <a:spLocks noGrp="1"/>
          </p:cNvSpPr>
          <p:nvPr>
            <p:ph idx="1"/>
          </p:nvPr>
        </p:nvSpPr>
        <p:spPr/>
        <p:txBody>
          <a:bodyPr>
            <a:normAutofit lnSpcReduction="10000"/>
          </a:bodyPr>
          <a:lstStyle/>
          <a:p>
            <a:r>
              <a:rPr lang="ar-SY" dirty="0" smtClean="0"/>
              <a:t>تنقسم امراض الاسنان الى </a:t>
            </a:r>
          </a:p>
          <a:p>
            <a:r>
              <a:rPr lang="ar-SY" dirty="0" smtClean="0"/>
              <a:t>- الشذوذات التطورية </a:t>
            </a:r>
            <a:r>
              <a:rPr lang="ar-SY" dirty="0" err="1" smtClean="0"/>
              <a:t>للاسنان</a:t>
            </a:r>
            <a:r>
              <a:rPr lang="ar-SY" dirty="0" smtClean="0"/>
              <a:t> ( العدد – الحجم – الشكل – التركيب )</a:t>
            </a:r>
          </a:p>
          <a:p>
            <a:r>
              <a:rPr lang="ar-SY" dirty="0" smtClean="0"/>
              <a:t>- الاصابات السنية : وتتضمن </a:t>
            </a:r>
          </a:p>
          <a:p>
            <a:r>
              <a:rPr lang="ar-SY" dirty="0" smtClean="0"/>
              <a:t>1- انسحال الاسنان</a:t>
            </a:r>
          </a:p>
          <a:p>
            <a:r>
              <a:rPr lang="ar-SY" dirty="0" smtClean="0"/>
              <a:t>2- كسر الاسنان</a:t>
            </a:r>
          </a:p>
          <a:p>
            <a:r>
              <a:rPr lang="ar-SY" dirty="0" smtClean="0"/>
              <a:t>3- نخر الاسنان</a:t>
            </a:r>
          </a:p>
          <a:p>
            <a:r>
              <a:rPr lang="ar-SY" dirty="0" smtClean="0"/>
              <a:t>4- تلون الاسنان</a:t>
            </a:r>
          </a:p>
        </p:txBody>
      </p:sp>
    </p:spTree>
    <p:extLst>
      <p:ext uri="{BB962C8B-B14F-4D97-AF65-F5344CB8AC3E}">
        <p14:creationId xmlns:p14="http://schemas.microsoft.com/office/powerpoint/2010/main" val="26692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772816"/>
            <a:ext cx="7397594" cy="4536504"/>
          </a:xfrm>
        </p:spPr>
      </p:pic>
    </p:spTree>
    <p:extLst>
      <p:ext uri="{BB962C8B-B14F-4D97-AF65-F5344CB8AC3E}">
        <p14:creationId xmlns:p14="http://schemas.microsoft.com/office/powerpoint/2010/main" val="2130319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اصناف النخر السني</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Y" dirty="0" smtClean="0"/>
              <a:t>1- النخر المتوقف : هو النخر الذي توقف نتيجة حدوث تنظيف </a:t>
            </a:r>
            <a:r>
              <a:rPr lang="ar-SY" dirty="0" err="1" smtClean="0"/>
              <a:t>للاسنان</a:t>
            </a:r>
            <a:r>
              <a:rPr lang="ar-SY" dirty="0" smtClean="0"/>
              <a:t> في بدايته </a:t>
            </a:r>
            <a:r>
              <a:rPr lang="ar-SY" dirty="0" err="1" smtClean="0"/>
              <a:t>ممايؤدي</a:t>
            </a:r>
            <a:r>
              <a:rPr lang="ar-SY" dirty="0" smtClean="0"/>
              <a:t> الى تكلس النخر وتصلبه تاركا طبقة من العاج المتلون القاسي</a:t>
            </a:r>
          </a:p>
          <a:p>
            <a:r>
              <a:rPr lang="ar-SY" dirty="0" smtClean="0"/>
              <a:t>2- النخر البدئي او السطحي : هو عبارة عن انخساف بسيط للجزء المعدني من السن وهو </a:t>
            </a:r>
            <a:r>
              <a:rPr lang="ar-SY" dirty="0" err="1" smtClean="0"/>
              <a:t>لايتجاوز</a:t>
            </a:r>
            <a:r>
              <a:rPr lang="ar-SY" dirty="0" smtClean="0"/>
              <a:t> طبقة الميناء ويمكن سبره بالمسبر</a:t>
            </a:r>
          </a:p>
          <a:p>
            <a:r>
              <a:rPr lang="ar-SY" dirty="0" smtClean="0"/>
              <a:t>3- النخر المتوسط : هو عبارة عن حفرة </a:t>
            </a:r>
            <a:r>
              <a:rPr lang="ar-SY" dirty="0" err="1" smtClean="0"/>
              <a:t>نخرية</a:t>
            </a:r>
            <a:r>
              <a:rPr lang="ar-SY" dirty="0" smtClean="0"/>
              <a:t> تصيب الميناء والعاج  ويشكو المريض من الالم الذي تثيره الحرارة والبرودة والسكريات ويعالج هذا الصنف بالحشوات السنية المحافظة</a:t>
            </a:r>
          </a:p>
          <a:p>
            <a:r>
              <a:rPr lang="ar-SY" dirty="0" smtClean="0"/>
              <a:t>4- النخر العميق : هو النخر الذي يصل حتى حدود اللب بحيث </a:t>
            </a:r>
            <a:r>
              <a:rPr lang="ar-SY" dirty="0" err="1" smtClean="0"/>
              <a:t>لايفصلهما</a:t>
            </a:r>
            <a:r>
              <a:rPr lang="ar-SY" dirty="0" smtClean="0"/>
              <a:t> سوى طبقة رقيقة من العاج ويتصف هذا النخر </a:t>
            </a:r>
            <a:r>
              <a:rPr lang="ar-SY" dirty="0" err="1" smtClean="0"/>
              <a:t>بالالام</a:t>
            </a:r>
            <a:r>
              <a:rPr lang="ar-SY" dirty="0" smtClean="0"/>
              <a:t> العفوية الحادة دون اثارة ويتم علاج هذا الصنف باستئصال اللب السني وحشو الاقنية الجذرية ثم حشو الحفرة السنية بعد تنظيف النخر </a:t>
            </a:r>
            <a:endParaRPr lang="ar-SA" dirty="0"/>
          </a:p>
        </p:txBody>
      </p:sp>
    </p:spTree>
    <p:extLst>
      <p:ext uri="{BB962C8B-B14F-4D97-AF65-F5344CB8AC3E}">
        <p14:creationId xmlns:p14="http://schemas.microsoft.com/office/powerpoint/2010/main" val="41747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404664"/>
            <a:ext cx="6510263" cy="6063206"/>
          </a:xfrm>
        </p:spPr>
      </p:pic>
    </p:spTree>
    <p:extLst>
      <p:ext uri="{BB962C8B-B14F-4D97-AF65-F5344CB8AC3E}">
        <p14:creationId xmlns:p14="http://schemas.microsoft.com/office/powerpoint/2010/main" val="1187454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260648"/>
            <a:ext cx="5493541" cy="6566749"/>
          </a:xfrm>
        </p:spPr>
      </p:pic>
    </p:spTree>
    <p:extLst>
      <p:ext uri="{BB962C8B-B14F-4D97-AF65-F5344CB8AC3E}">
        <p14:creationId xmlns:p14="http://schemas.microsoft.com/office/powerpoint/2010/main" val="3858820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1196752"/>
            <a:ext cx="7383977" cy="5040560"/>
          </a:xfrm>
        </p:spPr>
      </p:pic>
    </p:spTree>
    <p:extLst>
      <p:ext uri="{BB962C8B-B14F-4D97-AF65-F5344CB8AC3E}">
        <p14:creationId xmlns:p14="http://schemas.microsoft.com/office/powerpoint/2010/main" val="4248949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772816"/>
            <a:ext cx="4172669" cy="4117280"/>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5207" y="2060848"/>
            <a:ext cx="4485997" cy="3960440"/>
          </a:xfrm>
          <a:prstGeom prst="rect">
            <a:avLst/>
          </a:prstGeom>
        </p:spPr>
      </p:pic>
    </p:spTree>
    <p:extLst>
      <p:ext uri="{BB962C8B-B14F-4D97-AF65-F5344CB8AC3E}">
        <p14:creationId xmlns:p14="http://schemas.microsoft.com/office/powerpoint/2010/main" val="1350515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نخر متوسط</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844824"/>
            <a:ext cx="8064896" cy="4032448"/>
          </a:xfrm>
        </p:spPr>
      </p:pic>
    </p:spTree>
    <p:extLst>
      <p:ext uri="{BB962C8B-B14F-4D97-AF65-F5344CB8AC3E}">
        <p14:creationId xmlns:p14="http://schemas.microsoft.com/office/powerpoint/2010/main" val="762126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نخر عميق</a:t>
            </a:r>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1484784"/>
            <a:ext cx="6984776" cy="5373216"/>
          </a:xfrm>
        </p:spPr>
      </p:pic>
    </p:spTree>
    <p:extLst>
      <p:ext uri="{BB962C8B-B14F-4D97-AF65-F5344CB8AC3E}">
        <p14:creationId xmlns:p14="http://schemas.microsoft.com/office/powerpoint/2010/main" val="3628739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836712"/>
            <a:ext cx="6768752" cy="4218554"/>
          </a:xfrm>
        </p:spPr>
      </p:pic>
    </p:spTree>
    <p:extLst>
      <p:ext uri="{BB962C8B-B14F-4D97-AF65-F5344CB8AC3E}">
        <p14:creationId xmlns:p14="http://schemas.microsoft.com/office/powerpoint/2010/main" val="271717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علاج نخر الاسنان</a:t>
            </a:r>
            <a:endParaRPr lang="ar-SA" dirty="0"/>
          </a:p>
        </p:txBody>
      </p:sp>
      <p:sp>
        <p:nvSpPr>
          <p:cNvPr id="5" name="عنصر نائب للمحتوى 4"/>
          <p:cNvSpPr>
            <a:spLocks noGrp="1"/>
          </p:cNvSpPr>
          <p:nvPr>
            <p:ph idx="1"/>
          </p:nvPr>
        </p:nvSpPr>
        <p:spPr/>
        <p:txBody>
          <a:bodyPr/>
          <a:lstStyle/>
          <a:p>
            <a:r>
              <a:rPr lang="ar-SY" dirty="0" smtClean="0"/>
              <a:t>الوقاية : الفلور </a:t>
            </a:r>
          </a:p>
          <a:p>
            <a:endParaRPr lang="ar-SA"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636912"/>
            <a:ext cx="8870700" cy="2808312"/>
          </a:xfrm>
          <a:prstGeom prst="rect">
            <a:avLst/>
          </a:prstGeom>
        </p:spPr>
      </p:pic>
    </p:spTree>
    <p:extLst>
      <p:ext uri="{BB962C8B-B14F-4D97-AF65-F5344CB8AC3E}">
        <p14:creationId xmlns:p14="http://schemas.microsoft.com/office/powerpoint/2010/main" val="2585679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انسحال الاسنان</a:t>
            </a:r>
            <a:endParaRPr lang="ar-SA" dirty="0"/>
          </a:p>
        </p:txBody>
      </p:sp>
      <p:sp>
        <p:nvSpPr>
          <p:cNvPr id="3" name="عنصر نائب للمحتوى 2"/>
          <p:cNvSpPr>
            <a:spLocks noGrp="1"/>
          </p:cNvSpPr>
          <p:nvPr>
            <p:ph idx="1"/>
          </p:nvPr>
        </p:nvSpPr>
        <p:spPr/>
        <p:txBody>
          <a:bodyPr>
            <a:normAutofit fontScale="92500"/>
          </a:bodyPr>
          <a:lstStyle/>
          <a:p>
            <a:r>
              <a:rPr lang="ar-SY" dirty="0" smtClean="0"/>
              <a:t>هو زوال جزء من النسج السنية وهو اهتراء مرضي لمكونات السن يكون تاليا لعمليات ميكانيكية ويمكن ان يكون السحل فيزيولوجي نتيجة التقدم بالعمر ويمكن ان يكون مرضي نتيجة صرير الاسنان او رض اطباقي او العادات السيئة</a:t>
            </a:r>
          </a:p>
          <a:p>
            <a:r>
              <a:rPr lang="ar-SY" dirty="0" smtClean="0"/>
              <a:t>يكون السحل على السطوح الطاحنة والحدود القاطعة واعناق الاسنان وذلك وفقا للعامل المسبب ( تفريش اسنان – احتكاك ضمات الاجهزة الجزئية- مضغ الاطعمة </a:t>
            </a:r>
            <a:r>
              <a:rPr lang="ar-SY" dirty="0" err="1" smtClean="0"/>
              <a:t>وماتحتويه</a:t>
            </a:r>
            <a:r>
              <a:rPr lang="ar-SY" dirty="0" smtClean="0"/>
              <a:t> من جزيئات </a:t>
            </a:r>
            <a:r>
              <a:rPr lang="ar-SY" dirty="0" err="1" smtClean="0"/>
              <a:t>ساحلة</a:t>
            </a:r>
            <a:r>
              <a:rPr lang="ar-SY" dirty="0" smtClean="0"/>
              <a:t> )</a:t>
            </a:r>
          </a:p>
          <a:p>
            <a:r>
              <a:rPr lang="ar-SY" dirty="0" err="1" smtClean="0"/>
              <a:t>تتميزالسطوح</a:t>
            </a:r>
            <a:r>
              <a:rPr lang="ar-SY" dirty="0" smtClean="0"/>
              <a:t> </a:t>
            </a:r>
            <a:r>
              <a:rPr lang="ar-SY" dirty="0" err="1" smtClean="0"/>
              <a:t>المسحولة</a:t>
            </a:r>
            <a:r>
              <a:rPr lang="ar-SY" dirty="0" smtClean="0"/>
              <a:t> بانها ملساء لامعة وغير حساسة </a:t>
            </a:r>
          </a:p>
          <a:p>
            <a:endParaRPr lang="ar-SA" dirty="0"/>
          </a:p>
        </p:txBody>
      </p:sp>
    </p:spTree>
    <p:extLst>
      <p:ext uri="{BB962C8B-B14F-4D97-AF65-F5344CB8AC3E}">
        <p14:creationId xmlns:p14="http://schemas.microsoft.com/office/powerpoint/2010/main" val="4866347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548679"/>
            <a:ext cx="7128792" cy="6237693"/>
          </a:xfrm>
        </p:spPr>
      </p:pic>
    </p:spTree>
    <p:extLst>
      <p:ext uri="{BB962C8B-B14F-4D97-AF65-F5344CB8AC3E}">
        <p14:creationId xmlns:p14="http://schemas.microsoft.com/office/powerpoint/2010/main" val="599371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تفريش الاسنان</a:t>
            </a:r>
            <a:endParaRPr lang="ar-SA" dirty="0"/>
          </a:p>
        </p:txBody>
      </p:sp>
      <p:sp>
        <p:nvSpPr>
          <p:cNvPr id="5" name="عنصر نائب للمحتوى 4"/>
          <p:cNvSpPr>
            <a:spLocks noGrp="1"/>
          </p:cNvSpPr>
          <p:nvPr>
            <p:ph idx="1"/>
          </p:nvPr>
        </p:nvSpPr>
        <p:spPr/>
        <p:txBody>
          <a:bodyPr/>
          <a:lstStyle/>
          <a:p>
            <a:r>
              <a:rPr lang="ar-SY" dirty="0" smtClean="0"/>
              <a:t>تفريش الاسنان </a:t>
            </a:r>
            <a:endParaRPr lang="ar-SA"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253008"/>
            <a:ext cx="6624736" cy="5593014"/>
          </a:xfrm>
          <a:prstGeom prst="rect">
            <a:avLst/>
          </a:prstGeom>
        </p:spPr>
      </p:pic>
    </p:spTree>
    <p:extLst>
      <p:ext uri="{BB962C8B-B14F-4D97-AF65-F5344CB8AC3E}">
        <p14:creationId xmlns:p14="http://schemas.microsoft.com/office/powerpoint/2010/main" val="3390586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حشو الاسنان</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1404937"/>
            <a:ext cx="5453063" cy="5453063"/>
          </a:xfrm>
        </p:spPr>
      </p:pic>
    </p:spTree>
    <p:extLst>
      <p:ext uri="{BB962C8B-B14F-4D97-AF65-F5344CB8AC3E}">
        <p14:creationId xmlns:p14="http://schemas.microsoft.com/office/powerpoint/2010/main" val="3736623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حشي الاسنان</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204390"/>
            <a:ext cx="5904621" cy="2325563"/>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3768" y="3512029"/>
            <a:ext cx="3742531" cy="3345971"/>
          </a:xfrm>
          <a:prstGeom prst="rect">
            <a:avLst/>
          </a:prstGeom>
        </p:spPr>
      </p:pic>
    </p:spTree>
    <p:extLst>
      <p:ext uri="{BB962C8B-B14F-4D97-AF65-F5344CB8AC3E}">
        <p14:creationId xmlns:p14="http://schemas.microsoft.com/office/powerpoint/2010/main" val="402780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8" name="عنصر نائب للمحتوى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476671"/>
            <a:ext cx="8064896" cy="5887681"/>
          </a:xfrm>
        </p:spPr>
      </p:pic>
    </p:spTree>
    <p:extLst>
      <p:ext uri="{BB962C8B-B14F-4D97-AF65-F5344CB8AC3E}">
        <p14:creationId xmlns:p14="http://schemas.microsoft.com/office/powerpoint/2010/main" val="3158089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تلون وتصبغ الاسنان</a:t>
            </a:r>
            <a:endParaRPr lang="ar-SA" dirty="0"/>
          </a:p>
        </p:txBody>
      </p:sp>
      <p:sp>
        <p:nvSpPr>
          <p:cNvPr id="3" name="عنصر نائب للمحتوى 2"/>
          <p:cNvSpPr>
            <a:spLocks noGrp="1"/>
          </p:cNvSpPr>
          <p:nvPr>
            <p:ph idx="1"/>
          </p:nvPr>
        </p:nvSpPr>
        <p:spPr>
          <a:xfrm>
            <a:off x="457200" y="1340768"/>
            <a:ext cx="8686800" cy="5517232"/>
          </a:xfrm>
        </p:spPr>
        <p:txBody>
          <a:bodyPr>
            <a:normAutofit fontScale="85000" lnSpcReduction="10000"/>
          </a:bodyPr>
          <a:lstStyle/>
          <a:p>
            <a:r>
              <a:rPr lang="ar-SY" dirty="0" smtClean="0"/>
              <a:t>يمكن ان يكون تلون الاسنان ناتج عن تصبغ داخلي او خارجي </a:t>
            </a:r>
          </a:p>
          <a:p>
            <a:r>
              <a:rPr lang="ar-SY" dirty="0" smtClean="0"/>
              <a:t>1- التصبغات الداخلية : تحدث عندما يخترق العامل الملون البنية الداخلية للسن وترسب المواد في عمق الميناء والعاج قبل او بعد بزوغ السن ومنا</a:t>
            </a:r>
          </a:p>
          <a:p>
            <a:r>
              <a:rPr lang="ar-SY" dirty="0"/>
              <a:t> </a:t>
            </a:r>
            <a:r>
              <a:rPr lang="ar-SY" dirty="0" smtClean="0"/>
              <a:t>التصبغات الناجمة عن بعض الادوية المتناولة مثل </a:t>
            </a:r>
            <a:r>
              <a:rPr lang="ar-SY" dirty="0" err="1" smtClean="0"/>
              <a:t>التصبغ</a:t>
            </a:r>
            <a:r>
              <a:rPr lang="ar-SY" dirty="0" smtClean="0"/>
              <a:t> الناتج عن تناول </a:t>
            </a:r>
            <a:r>
              <a:rPr lang="ar-SY" dirty="0" err="1" smtClean="0"/>
              <a:t>التتراسكلين</a:t>
            </a:r>
            <a:r>
              <a:rPr lang="ar-SY" dirty="0" smtClean="0"/>
              <a:t> اثناء الحمل </a:t>
            </a:r>
          </a:p>
          <a:p>
            <a:r>
              <a:rPr lang="ar-SY" dirty="0" smtClean="0"/>
              <a:t>التصبغات الناجمة عن سوء تكون الميناء</a:t>
            </a:r>
          </a:p>
          <a:p>
            <a:r>
              <a:rPr lang="ar-SY" dirty="0" smtClean="0"/>
              <a:t>التصبغات الناجمة الاضطرابات الكبدية والصفراوية </a:t>
            </a:r>
          </a:p>
          <a:p>
            <a:r>
              <a:rPr lang="ar-SY" dirty="0" err="1" smtClean="0"/>
              <a:t>التصبغ</a:t>
            </a:r>
            <a:r>
              <a:rPr lang="ar-SY" dirty="0" smtClean="0"/>
              <a:t> الناجم عن الانسمام </a:t>
            </a:r>
            <a:r>
              <a:rPr lang="ar-SY" dirty="0" err="1" smtClean="0"/>
              <a:t>الفلوي</a:t>
            </a:r>
            <a:r>
              <a:rPr lang="ar-SY" dirty="0" smtClean="0"/>
              <a:t> وذلك نتيجة وجود الفلور بنسب عالية في المياه</a:t>
            </a:r>
          </a:p>
          <a:p>
            <a:r>
              <a:rPr lang="ar-SY" dirty="0" smtClean="0"/>
              <a:t>التصبغات الناجمة عن </a:t>
            </a:r>
            <a:r>
              <a:rPr lang="ar-SY" dirty="0" err="1" smtClean="0"/>
              <a:t>اذيات</a:t>
            </a:r>
            <a:r>
              <a:rPr lang="ar-SY" dirty="0" smtClean="0"/>
              <a:t> اللب والذي يؤدي الى حدوث نزف دموي للب وتحلل الكريات الحمراء واندخال نواتج التحلل داخل الاقنية العاجية </a:t>
            </a:r>
          </a:p>
          <a:p>
            <a:r>
              <a:rPr lang="ar-SY" dirty="0" smtClean="0"/>
              <a:t>التلون الناجم عن المواد السنية المرممة </a:t>
            </a:r>
            <a:r>
              <a:rPr lang="ar-SY" dirty="0" err="1" smtClean="0"/>
              <a:t>كالاملغم</a:t>
            </a:r>
            <a:r>
              <a:rPr lang="ar-SY" dirty="0" smtClean="0"/>
              <a:t> </a:t>
            </a:r>
            <a:endParaRPr lang="ar-SA" dirty="0"/>
          </a:p>
        </p:txBody>
      </p:sp>
    </p:spTree>
    <p:extLst>
      <p:ext uri="{BB962C8B-B14F-4D97-AF65-F5344CB8AC3E}">
        <p14:creationId xmlns:p14="http://schemas.microsoft.com/office/powerpoint/2010/main" val="182300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err="1" smtClean="0"/>
              <a:t>تصبغات</a:t>
            </a:r>
            <a:r>
              <a:rPr lang="ar-SY" dirty="0" smtClean="0"/>
              <a:t> داخلية</a:t>
            </a:r>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16016" y="1700808"/>
            <a:ext cx="4201616" cy="3939015"/>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340768"/>
            <a:ext cx="4104456" cy="2731329"/>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384" y="4092728"/>
            <a:ext cx="3804727" cy="2812189"/>
          </a:xfrm>
          <a:prstGeom prst="rect">
            <a:avLst/>
          </a:prstGeom>
        </p:spPr>
      </p:pic>
    </p:spTree>
    <p:extLst>
      <p:ext uri="{BB962C8B-B14F-4D97-AF65-F5344CB8AC3E}">
        <p14:creationId xmlns:p14="http://schemas.microsoft.com/office/powerpoint/2010/main" val="1626448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Y" dirty="0" smtClean="0"/>
              <a:t>2- التصبغات الخارجية : وهي عبارة عن </a:t>
            </a:r>
            <a:r>
              <a:rPr lang="ar-SY" dirty="0" err="1" smtClean="0"/>
              <a:t>تصبغات</a:t>
            </a:r>
            <a:r>
              <a:rPr lang="ar-SY" dirty="0" smtClean="0"/>
              <a:t> سطحية تكتسب بعد بزوغ السن </a:t>
            </a:r>
            <a:r>
              <a:rPr lang="ar-SY" dirty="0" err="1" smtClean="0"/>
              <a:t>وتتوضع</a:t>
            </a:r>
            <a:r>
              <a:rPr lang="ar-SY" dirty="0" smtClean="0"/>
              <a:t> على سطوح الاسنان وتنجم عن ترسب بعض المواد عليها ويمكن ازالتها ميكانيكيا او بالسحل المجهري ومن اهمها </a:t>
            </a:r>
          </a:p>
          <a:p>
            <a:r>
              <a:rPr lang="ar-SY" dirty="0" err="1" smtClean="0"/>
              <a:t>التلونات</a:t>
            </a:r>
            <a:r>
              <a:rPr lang="ar-SY" dirty="0" smtClean="0"/>
              <a:t> البرتقالية : تنتج عن الجراثيم الملونة </a:t>
            </a:r>
          </a:p>
          <a:p>
            <a:r>
              <a:rPr lang="ar-SY" dirty="0" err="1" smtClean="0"/>
              <a:t>التلونات</a:t>
            </a:r>
            <a:r>
              <a:rPr lang="ar-SY" dirty="0" smtClean="0"/>
              <a:t> التبغية : صفراء تميل الى الاسوداد وتنتج عن </a:t>
            </a:r>
            <a:r>
              <a:rPr lang="ar-SY" dirty="0" err="1" smtClean="0"/>
              <a:t>اللتدخين</a:t>
            </a:r>
            <a:r>
              <a:rPr lang="ar-SY" dirty="0" smtClean="0"/>
              <a:t> </a:t>
            </a:r>
            <a:r>
              <a:rPr lang="ar-SY" dirty="0" err="1" smtClean="0"/>
              <a:t>باشكاله</a:t>
            </a:r>
            <a:endParaRPr lang="ar-SY" dirty="0" smtClean="0"/>
          </a:p>
          <a:p>
            <a:r>
              <a:rPr lang="ar-SY" dirty="0" err="1" smtClean="0"/>
              <a:t>تلونات</a:t>
            </a:r>
            <a:r>
              <a:rPr lang="ar-SY" dirty="0" smtClean="0"/>
              <a:t> الشاي والمشروبات الملونة </a:t>
            </a:r>
          </a:p>
          <a:p>
            <a:endParaRPr lang="ar-SY" dirty="0" smtClean="0"/>
          </a:p>
        </p:txBody>
      </p:sp>
    </p:spTree>
    <p:extLst>
      <p:ext uri="{BB962C8B-B14F-4D97-AF65-F5344CB8AC3E}">
        <p14:creationId xmlns:p14="http://schemas.microsoft.com/office/powerpoint/2010/main" val="676521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err="1" smtClean="0"/>
              <a:t>تصبغات</a:t>
            </a:r>
            <a:r>
              <a:rPr lang="ar-SY" dirty="0" smtClean="0"/>
              <a:t> خارجية</a:t>
            </a:r>
            <a:endParaRPr lang="ar-SA" dirty="0"/>
          </a:p>
        </p:txBody>
      </p:sp>
      <p:pic>
        <p:nvPicPr>
          <p:cNvPr id="7" name="عنصر نائب للمحتوى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548680"/>
            <a:ext cx="7416824" cy="5731182"/>
          </a:xfrm>
        </p:spPr>
      </p:pic>
    </p:spTree>
    <p:extLst>
      <p:ext uri="{BB962C8B-B14F-4D97-AF65-F5344CB8AC3E}">
        <p14:creationId xmlns:p14="http://schemas.microsoft.com/office/powerpoint/2010/main" val="27317808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err="1" smtClean="0"/>
              <a:t>تصبغات</a:t>
            </a:r>
            <a:r>
              <a:rPr lang="ar-SY" dirty="0" smtClean="0"/>
              <a:t> خارجية</a:t>
            </a:r>
            <a:endParaRPr lang="ar-SA" dirty="0"/>
          </a:p>
        </p:txBody>
      </p:sp>
      <p:pic>
        <p:nvPicPr>
          <p:cNvPr id="8" name="عنصر نائب للمحتوى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556792"/>
            <a:ext cx="7884368" cy="4851918"/>
          </a:xfrm>
        </p:spPr>
      </p:pic>
    </p:spTree>
    <p:extLst>
      <p:ext uri="{BB962C8B-B14F-4D97-AF65-F5344CB8AC3E}">
        <p14:creationId xmlns:p14="http://schemas.microsoft.com/office/powerpoint/2010/main" val="375391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انسحال الاسنان الفيزيولوجي مع تقدم العمر</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1720" y="1628800"/>
            <a:ext cx="5616624" cy="4867741"/>
          </a:xfrm>
        </p:spPr>
      </p:pic>
    </p:spTree>
    <p:extLst>
      <p:ext uri="{BB962C8B-B14F-4D97-AF65-F5344CB8AC3E}">
        <p14:creationId xmlns:p14="http://schemas.microsoft.com/office/powerpoint/2010/main" val="42659840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916832"/>
            <a:ext cx="7798466" cy="4104456"/>
          </a:xfrm>
        </p:spPr>
      </p:pic>
    </p:spTree>
    <p:extLst>
      <p:ext uri="{BB962C8B-B14F-4D97-AF65-F5344CB8AC3E}">
        <p14:creationId xmlns:p14="http://schemas.microsoft.com/office/powerpoint/2010/main" val="5323059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340768"/>
            <a:ext cx="8373800" cy="4248472"/>
          </a:xfrm>
        </p:spPr>
      </p:pic>
    </p:spTree>
    <p:extLst>
      <p:ext uri="{BB962C8B-B14F-4D97-AF65-F5344CB8AC3E}">
        <p14:creationId xmlns:p14="http://schemas.microsoft.com/office/powerpoint/2010/main" val="2360899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88640"/>
            <a:ext cx="8035650" cy="7299993"/>
          </a:xfrm>
        </p:spPr>
      </p:pic>
    </p:spTree>
    <p:extLst>
      <p:ext uri="{BB962C8B-B14F-4D97-AF65-F5344CB8AC3E}">
        <p14:creationId xmlns:p14="http://schemas.microsoft.com/office/powerpoint/2010/main" val="840594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سحل الاسنان الناتج عن العادات السيئة</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03452" y="3020100"/>
            <a:ext cx="4806720" cy="3600400"/>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28" y="2924944"/>
            <a:ext cx="4783980" cy="3717032"/>
          </a:xfrm>
          <a:prstGeom prst="rect">
            <a:avLst/>
          </a:prstGeom>
        </p:spPr>
      </p:pic>
    </p:spTree>
    <p:extLst>
      <p:ext uri="{BB962C8B-B14F-4D97-AF65-F5344CB8AC3E}">
        <p14:creationId xmlns:p14="http://schemas.microsoft.com/office/powerpoint/2010/main" val="1456665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8" name="عنصر نائب للمحتوى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1844824"/>
            <a:ext cx="5616624" cy="4212468"/>
          </a:xfrm>
        </p:spPr>
      </p:pic>
    </p:spTree>
    <p:extLst>
      <p:ext uri="{BB962C8B-B14F-4D97-AF65-F5344CB8AC3E}">
        <p14:creationId xmlns:p14="http://schemas.microsoft.com/office/powerpoint/2010/main" val="375450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كسر الاسنان</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Y" dirty="0" smtClean="0"/>
              <a:t>تصادف كسور الاسنان غالبا عند الاطفال والمراهقين ونادرا عند الكبار وتحدث عند الذكور اكثر من الاناث وبعمر (7-13) عام</a:t>
            </a:r>
          </a:p>
          <a:p>
            <a:r>
              <a:rPr lang="ar-SY" dirty="0" smtClean="0"/>
              <a:t>وتؤدي الرضوض التي تصاب بها الاسنان الى </a:t>
            </a:r>
          </a:p>
          <a:p>
            <a:r>
              <a:rPr lang="ar-SY" dirty="0" smtClean="0"/>
              <a:t>- تصدع التاج الذي يظهر على شكل كسر غير تام في الميناء</a:t>
            </a:r>
          </a:p>
          <a:p>
            <a:r>
              <a:rPr lang="ar-SY" dirty="0" smtClean="0"/>
              <a:t>- كسر جزء من التاج او الجذر او كليهما </a:t>
            </a:r>
          </a:p>
          <a:p>
            <a:r>
              <a:rPr lang="ar-SY" dirty="0" smtClean="0"/>
              <a:t>انقلاع السن وخروجه بشكل كامل </a:t>
            </a:r>
          </a:p>
          <a:p>
            <a:r>
              <a:rPr lang="ar-SY" dirty="0" smtClean="0"/>
              <a:t>كسور العظم لسنخي </a:t>
            </a:r>
          </a:p>
          <a:p>
            <a:r>
              <a:rPr lang="ar-SY" dirty="0" smtClean="0"/>
              <a:t>تمزق وانتباج في النسج الرخوة المحيطة </a:t>
            </a:r>
          </a:p>
          <a:p>
            <a:r>
              <a:rPr lang="ar-SY" dirty="0" smtClean="0"/>
              <a:t>تغير لون السن</a:t>
            </a:r>
            <a:endParaRPr lang="ar-SA" dirty="0"/>
          </a:p>
        </p:txBody>
      </p:sp>
    </p:spTree>
    <p:extLst>
      <p:ext uri="{BB962C8B-B14F-4D97-AF65-F5344CB8AC3E}">
        <p14:creationId xmlns:p14="http://schemas.microsoft.com/office/powerpoint/2010/main" val="1980314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508529"/>
            <a:ext cx="3930352" cy="2603858"/>
          </a:xfrm>
        </p:spPr>
      </p:pic>
      <p:pic>
        <p:nvPicPr>
          <p:cNvPr id="5" name="صورة 4"/>
          <p:cNvPicPr>
            <a:picLocks noChangeAspect="1"/>
          </p:cNvPicPr>
          <p:nvPr/>
        </p:nvPicPr>
        <p:blipFill rotWithShape="1">
          <a:blip r:embed="rId3">
            <a:extLst>
              <a:ext uri="{28A0092B-C50C-407E-A947-70E740481C1C}">
                <a14:useLocalDpi xmlns:a14="http://schemas.microsoft.com/office/drawing/2010/main" val="0"/>
              </a:ext>
            </a:extLst>
          </a:blip>
          <a:srcRect r="37706"/>
          <a:stretch/>
        </p:blipFill>
        <p:spPr>
          <a:xfrm>
            <a:off x="2826307" y="3422826"/>
            <a:ext cx="3491386" cy="2956504"/>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548680"/>
            <a:ext cx="3888432" cy="2592288"/>
          </a:xfrm>
          <a:prstGeom prst="rect">
            <a:avLst/>
          </a:prstGeom>
        </p:spPr>
      </p:pic>
    </p:spTree>
    <p:extLst>
      <p:ext uri="{BB962C8B-B14F-4D97-AF65-F5344CB8AC3E}">
        <p14:creationId xmlns:p14="http://schemas.microsoft.com/office/powerpoint/2010/main" val="1106717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404664"/>
            <a:ext cx="7128792" cy="6350016"/>
          </a:xfrm>
        </p:spPr>
      </p:pic>
    </p:spTree>
    <p:extLst>
      <p:ext uri="{BB962C8B-B14F-4D97-AF65-F5344CB8AC3E}">
        <p14:creationId xmlns:p14="http://schemas.microsoft.com/office/powerpoint/2010/main" val="48739988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652</Words>
  <Application>Microsoft Office PowerPoint</Application>
  <PresentationFormat>عرض على الشاشة (3:4)‏</PresentationFormat>
  <Paragraphs>65</Paragraphs>
  <Slides>42</Slides>
  <Notes>2</Notes>
  <HiddenSlides>0</HiddenSlides>
  <MMClips>0</MMClips>
  <ScaleCrop>false</ScaleCrop>
  <HeadingPairs>
    <vt:vector size="4" baseType="variant">
      <vt:variant>
        <vt:lpstr>نسق</vt:lpstr>
      </vt:variant>
      <vt:variant>
        <vt:i4>2</vt:i4>
      </vt:variant>
      <vt:variant>
        <vt:lpstr>عناوين الشرائح</vt:lpstr>
      </vt:variant>
      <vt:variant>
        <vt:i4>42</vt:i4>
      </vt:variant>
    </vt:vector>
  </HeadingPairs>
  <TitlesOfParts>
    <vt:vector size="44" baseType="lpstr">
      <vt:lpstr>نسق Office</vt:lpstr>
      <vt:lpstr>1_نسق Office</vt:lpstr>
      <vt:lpstr>عرض تقديمي في PowerPoint</vt:lpstr>
      <vt:lpstr>امراض الاسنان</vt:lpstr>
      <vt:lpstr>انسحال الاسنان</vt:lpstr>
      <vt:lpstr>انسحال الاسنان الفيزيولوجي مع تقدم العمر</vt:lpstr>
      <vt:lpstr>سحل الاسنان الناتج عن العادات السيئة</vt:lpstr>
      <vt:lpstr>عرض تقديمي في PowerPoint</vt:lpstr>
      <vt:lpstr>كسر الاسنان</vt:lpstr>
      <vt:lpstr>عرض تقديمي في PowerPoint</vt:lpstr>
      <vt:lpstr>عرض تقديمي في PowerPoint</vt:lpstr>
      <vt:lpstr>عرض تقديمي في PowerPoint</vt:lpstr>
      <vt:lpstr>نخر الاسنان</vt:lpstr>
      <vt:lpstr>عرض تقديمي في PowerPoint</vt:lpstr>
      <vt:lpstr>عرض تقديمي في PowerPoint</vt:lpstr>
      <vt:lpstr>عرض تقديمي في PowerPoint</vt:lpstr>
      <vt:lpstr>عرض تقديمي في PowerPoint</vt:lpstr>
      <vt:lpstr>الية حدوث النخر اسني</vt:lpstr>
      <vt:lpstr>عرض تقديمي في PowerPoint</vt:lpstr>
      <vt:lpstr>عرض تقديمي في PowerPoint</vt:lpstr>
      <vt:lpstr>عرض تقديمي في PowerPoint</vt:lpstr>
      <vt:lpstr>عرض تقديمي في PowerPoint</vt:lpstr>
      <vt:lpstr>اصناف النخر السني</vt:lpstr>
      <vt:lpstr>عرض تقديمي في PowerPoint</vt:lpstr>
      <vt:lpstr>عرض تقديمي في PowerPoint</vt:lpstr>
      <vt:lpstr>عرض تقديمي في PowerPoint</vt:lpstr>
      <vt:lpstr>عرض تقديمي في PowerPoint</vt:lpstr>
      <vt:lpstr>نخر متوسط</vt:lpstr>
      <vt:lpstr>نخر عميق</vt:lpstr>
      <vt:lpstr>عرض تقديمي في PowerPoint</vt:lpstr>
      <vt:lpstr>علاج نخر الاسنان</vt:lpstr>
      <vt:lpstr>عرض تقديمي في PowerPoint</vt:lpstr>
      <vt:lpstr>تفريش الاسنان</vt:lpstr>
      <vt:lpstr>حشو الاسنان</vt:lpstr>
      <vt:lpstr>حشي الاسنان</vt:lpstr>
      <vt:lpstr>عرض تقديمي في PowerPoint</vt:lpstr>
      <vt:lpstr>تلون وتصبغ الاسنان</vt:lpstr>
      <vt:lpstr>تصبغات داخلية</vt:lpstr>
      <vt:lpstr>عرض تقديمي في PowerPoint</vt:lpstr>
      <vt:lpstr>تصبغات خارجية</vt:lpstr>
      <vt:lpstr>تصبغات خارجية</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DR_ismail</dc:creator>
  <cp:lastModifiedBy>tec</cp:lastModifiedBy>
  <cp:revision>35</cp:revision>
  <dcterms:created xsi:type="dcterms:W3CDTF">2016-04-16T19:21:48Z</dcterms:created>
  <dcterms:modified xsi:type="dcterms:W3CDTF">2017-04-18T08:50:52Z</dcterms:modified>
</cp:coreProperties>
</file>