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0"/>
  </p:notesMasterIdLst>
  <p:sldIdLst>
    <p:sldId id="258" r:id="rId2"/>
    <p:sldId id="259" r:id="rId3"/>
    <p:sldId id="260" r:id="rId4"/>
    <p:sldId id="261" r:id="rId5"/>
    <p:sldId id="262" r:id="rId6"/>
    <p:sldId id="264" r:id="rId7"/>
    <p:sldId id="266" r:id="rId8"/>
    <p:sldId id="267" r:id="rId9"/>
    <p:sldId id="268" r:id="rId10"/>
    <p:sldId id="25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 id="295" r:id="rId37"/>
    <p:sldId id="293" r:id="rId38"/>
    <p:sldId id="296" r:id="rId39"/>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927709-C7D9-4C99-91E5-E2DA18E6EFEB}" type="datetimeFigureOut">
              <a:rPr lang="ar-SY" smtClean="0"/>
              <a:t>25/07/1439</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2C2F270-C055-4F21-9E2E-5B224B78231C}" type="slidenum">
              <a:rPr lang="ar-SY" smtClean="0"/>
              <a:t>‹#›</a:t>
            </a:fld>
            <a:endParaRPr lang="ar-SY"/>
          </a:p>
        </p:txBody>
      </p:sp>
    </p:spTree>
    <p:extLst>
      <p:ext uri="{BB962C8B-B14F-4D97-AF65-F5344CB8AC3E}">
        <p14:creationId xmlns:p14="http://schemas.microsoft.com/office/powerpoint/2010/main" val="3579310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smtClean="0"/>
              <a:t>يختلف الميل في القواطع حسب صنف الاطباق وشذوذاته</a:t>
            </a:r>
            <a:endParaRPr lang="ar-SY" dirty="0"/>
          </a:p>
        </p:txBody>
      </p:sp>
      <p:sp>
        <p:nvSpPr>
          <p:cNvPr id="4" name="عنصر نائب لرقم الشريحة 3"/>
          <p:cNvSpPr>
            <a:spLocks noGrp="1"/>
          </p:cNvSpPr>
          <p:nvPr>
            <p:ph type="sldNum" sz="quarter" idx="10"/>
          </p:nvPr>
        </p:nvSpPr>
        <p:spPr/>
        <p:txBody>
          <a:bodyPr/>
          <a:lstStyle/>
          <a:p>
            <a:fld id="{7F83A5CF-51A8-467F-BCFE-28B6FDCF9381}" type="slidenum">
              <a:rPr lang="ar-SY" smtClean="0">
                <a:solidFill>
                  <a:prstClr val="black"/>
                </a:solidFill>
              </a:rPr>
              <a:pPr/>
              <a:t>17</a:t>
            </a:fld>
            <a:endParaRPr lang="ar-SY">
              <a:solidFill>
                <a:prstClr val="black"/>
              </a:solidFill>
            </a:endParaRPr>
          </a:p>
        </p:txBody>
      </p:sp>
    </p:spTree>
    <p:extLst>
      <p:ext uri="{BB962C8B-B14F-4D97-AF65-F5344CB8AC3E}">
        <p14:creationId xmlns:p14="http://schemas.microsoft.com/office/powerpoint/2010/main" val="44120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416801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76568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55779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69616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Y">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45530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02826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Y">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57518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Y">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19303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Y">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39139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222881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Y">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174775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2B3B6EA-43D6-440B-B185-F1F4F369DF55}" type="datetimeFigureOut">
              <a:rPr lang="ar-SY" smtClean="0">
                <a:solidFill>
                  <a:prstClr val="black">
                    <a:tint val="75000"/>
                  </a:prstClr>
                </a:solidFill>
              </a:rPr>
              <a:pPr/>
              <a:t>25/07/1439</a:t>
            </a:fld>
            <a:endParaRPr lang="ar-SY">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6697BE-0B38-41C6-B8CD-F46A016A81B1}" type="slidenum">
              <a:rPr lang="ar-SY" smtClean="0">
                <a:solidFill>
                  <a:prstClr val="black">
                    <a:tint val="75000"/>
                  </a:prstClr>
                </a:solidFill>
              </a:rPr>
              <a:pPr/>
              <a:t>‹#›</a:t>
            </a:fld>
            <a:endParaRPr lang="ar-SY">
              <a:solidFill>
                <a:prstClr val="black">
                  <a:tint val="75000"/>
                </a:prstClr>
              </a:solidFill>
            </a:endParaRPr>
          </a:p>
        </p:txBody>
      </p:sp>
    </p:spTree>
    <p:extLst>
      <p:ext uri="{BB962C8B-B14F-4D97-AF65-F5344CB8AC3E}">
        <p14:creationId xmlns:p14="http://schemas.microsoft.com/office/powerpoint/2010/main" val="865146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3" y="27023"/>
            <a:ext cx="8978439" cy="6733830"/>
          </a:xfrm>
        </p:spPr>
      </p:pic>
    </p:spTree>
    <p:extLst>
      <p:ext uri="{BB962C8B-B14F-4D97-AF65-F5344CB8AC3E}">
        <p14:creationId xmlns:p14="http://schemas.microsoft.com/office/powerpoint/2010/main" val="416042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628800"/>
            <a:ext cx="4762450" cy="4020757"/>
          </a:xfrm>
        </p:spPr>
      </p:pic>
    </p:spTree>
    <p:extLst>
      <p:ext uri="{BB962C8B-B14F-4D97-AF65-F5344CB8AC3E}">
        <p14:creationId xmlns:p14="http://schemas.microsoft.com/office/powerpoint/2010/main" val="315546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اطباق الاسنان</a:t>
            </a:r>
            <a:endParaRPr lang="ar-SY" dirty="0"/>
          </a:p>
        </p:txBody>
      </p:sp>
      <p:sp>
        <p:nvSpPr>
          <p:cNvPr id="3" name="عنصر نائب للمحتوى 2"/>
          <p:cNvSpPr>
            <a:spLocks noGrp="1"/>
          </p:cNvSpPr>
          <p:nvPr>
            <p:ph idx="1"/>
          </p:nvPr>
        </p:nvSpPr>
        <p:spPr>
          <a:xfrm>
            <a:off x="457200" y="1340768"/>
            <a:ext cx="8229600" cy="4785395"/>
          </a:xfrm>
        </p:spPr>
        <p:txBody>
          <a:bodyPr/>
          <a:lstStyle/>
          <a:p>
            <a:r>
              <a:rPr lang="ar-SY" dirty="0" smtClean="0"/>
              <a:t>القوس السنية للعلوية اكبر من القوس السفلية</a:t>
            </a:r>
            <a:r>
              <a:rPr lang="en-US" dirty="0" smtClean="0"/>
              <a:t> </a:t>
            </a:r>
          </a:p>
          <a:p>
            <a:r>
              <a:rPr lang="ar-SY" dirty="0" smtClean="0"/>
              <a:t>الحدبات الحنكية العلوية تتوضع في الميازيب المركزية للاسنان الخلفية السفلية</a:t>
            </a:r>
          </a:p>
          <a:p>
            <a:r>
              <a:rPr lang="ar-SY" dirty="0" smtClean="0"/>
              <a:t>بروز  الحدبات الدهليزية للفك العلوي للخارج يحمي الخد وبروز الحدبات اللسانية للفك السفلي يحمي اللسان</a:t>
            </a:r>
          </a:p>
          <a:p>
            <a:endParaRPr lang="ar-SY" dirty="0" smtClean="0"/>
          </a:p>
          <a:p>
            <a:endParaRPr lang="ar-SY"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418071"/>
            <a:ext cx="3676650" cy="2009775"/>
          </a:xfrm>
          <a:prstGeom prst="rect">
            <a:avLst/>
          </a:prstGeom>
        </p:spPr>
      </p:pic>
    </p:spTree>
    <p:extLst>
      <p:ext uri="{BB962C8B-B14F-4D97-AF65-F5344CB8AC3E}">
        <p14:creationId xmlns:p14="http://schemas.microsoft.com/office/powerpoint/2010/main" val="2555533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ar-SY" dirty="0" smtClean="0"/>
              <a:t>كل سن يطبق على سنين من الاسنان المقابلة ماعدا الثنية السفلية والرحى الثالثة العلوية</a:t>
            </a:r>
          </a:p>
          <a:p>
            <a:endParaRPr lang="ar-SY" dirty="0" smtClean="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162" y="3676453"/>
            <a:ext cx="2190750" cy="123825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435449"/>
            <a:ext cx="3676650" cy="2009775"/>
          </a:xfrm>
          <a:prstGeom prst="rect">
            <a:avLst/>
          </a:prstGeom>
        </p:spPr>
      </p:pic>
    </p:spTree>
    <p:extLst>
      <p:ext uri="{BB962C8B-B14F-4D97-AF65-F5344CB8AC3E}">
        <p14:creationId xmlns:p14="http://schemas.microsoft.com/office/powerpoint/2010/main" val="46862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91264" cy="6192688"/>
          </a:xfrm>
        </p:spPr>
        <p:txBody>
          <a:bodyPr/>
          <a:lstStyle/>
          <a:p>
            <a:r>
              <a:rPr lang="ar-SY" dirty="0" smtClean="0"/>
              <a:t>في المستوى الامامي الخلفي : لاتطبق الاسنان على بعضها بشكل افقي وانما هناك قليل من التقعر في المستوى الاطباقي وهذا التقعر  عبارة عن خط منحني  على شكل قوس يمتد من ذروة الناب السفلي الى ذروة حدبات الرحى الثالثة السفلية ويدعى قوس سبي 0</a:t>
            </a:r>
            <a:r>
              <a:rPr lang="en-US" dirty="0" smtClean="0"/>
              <a:t>spee(</a:t>
            </a:r>
          </a:p>
          <a:p>
            <a:endParaRPr lang="ar-SY"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284984"/>
            <a:ext cx="4464496" cy="3264363"/>
          </a:xfrm>
          <a:prstGeom prst="rect">
            <a:avLst/>
          </a:prstGeom>
        </p:spPr>
      </p:pic>
    </p:spTree>
    <p:extLst>
      <p:ext uri="{BB962C8B-B14F-4D97-AF65-F5344CB8AC3E}">
        <p14:creationId xmlns:p14="http://schemas.microsoft.com/office/powerpoint/2010/main" val="2115501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5336" y="188640"/>
            <a:ext cx="8686800" cy="6120680"/>
          </a:xfrm>
        </p:spPr>
        <p:txBody>
          <a:bodyPr/>
          <a:lstStyle/>
          <a:p>
            <a:r>
              <a:rPr lang="ar-SY" dirty="0" smtClean="0"/>
              <a:t>في المستوى الجبهي :تاخذ الحدبات الدهليزية للاسنان الخلفية مستوى اعلى اعلى من الحدبات اللسانية مشكلة قوس مقعر نحو الاعلى في المستوى الجبهي يدعي قوس ويلسون </a:t>
            </a:r>
            <a:r>
              <a:rPr lang="en-US" dirty="0" smtClean="0"/>
              <a:t>wilson</a:t>
            </a:r>
          </a:p>
          <a:p>
            <a:r>
              <a:rPr lang="ar-SY" dirty="0" smtClean="0"/>
              <a:t>يساهم قوس ويلسون في الغاء التداخلات الاطباقية اثناء الحركات الجانبية للفكين </a:t>
            </a:r>
          </a:p>
          <a:p>
            <a:endParaRPr lang="ar-SY"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823878"/>
            <a:ext cx="4176464" cy="4002445"/>
          </a:xfrm>
          <a:prstGeom prst="rect">
            <a:avLst/>
          </a:prstGeom>
        </p:spPr>
      </p:pic>
    </p:spTree>
    <p:extLst>
      <p:ext uri="{BB962C8B-B14F-4D97-AF65-F5344CB8AC3E}">
        <p14:creationId xmlns:p14="http://schemas.microsoft.com/office/powerpoint/2010/main" val="1893177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492896"/>
            <a:ext cx="7412736" cy="3686675"/>
          </a:xfrm>
        </p:spPr>
      </p:pic>
    </p:spTree>
    <p:extLst>
      <p:ext uri="{BB962C8B-B14F-4D97-AF65-F5344CB8AC3E}">
        <p14:creationId xmlns:p14="http://schemas.microsoft.com/office/powerpoint/2010/main" val="4127523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Y" dirty="0" smtClean="0"/>
              <a:t>في المستوى </a:t>
            </a:r>
            <a:r>
              <a:rPr lang="ar-SY" dirty="0" err="1" smtClean="0"/>
              <a:t>الاطباقي</a:t>
            </a:r>
            <a:r>
              <a:rPr lang="ar-SY" dirty="0" smtClean="0"/>
              <a:t> : نلاحظ تراصف الاسنان مشكلة فيما بينها نقاط التماس </a:t>
            </a:r>
            <a:r>
              <a:rPr lang="ar-SY" dirty="0" err="1" smtClean="0"/>
              <a:t>والفرجات</a:t>
            </a:r>
            <a:r>
              <a:rPr lang="ar-SY" dirty="0" smtClean="0"/>
              <a:t> الدهليزية واللسانية </a:t>
            </a:r>
          </a:p>
          <a:p>
            <a:r>
              <a:rPr lang="ar-SY" dirty="0" err="1" smtClean="0"/>
              <a:t>وياخذ</a:t>
            </a:r>
            <a:r>
              <a:rPr lang="ar-SY" dirty="0" smtClean="0"/>
              <a:t> الفك السفلي  شكل نعل الفرس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3789040"/>
            <a:ext cx="3897443" cy="263401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775999"/>
            <a:ext cx="4571429" cy="2647059"/>
          </a:xfrm>
          <a:prstGeom prst="rect">
            <a:avLst/>
          </a:prstGeom>
        </p:spPr>
      </p:pic>
    </p:spTree>
    <p:extLst>
      <p:ext uri="{BB962C8B-B14F-4D97-AF65-F5344CB8AC3E}">
        <p14:creationId xmlns:p14="http://schemas.microsoft.com/office/powerpoint/2010/main" val="197236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marL="0" indent="0">
              <a:buNone/>
            </a:pPr>
            <a:r>
              <a:rPr lang="ar-SY" dirty="0" smtClean="0"/>
              <a:t>ميل محاور الاسنان</a:t>
            </a:r>
          </a:p>
          <a:p>
            <a:pPr marL="0" indent="0">
              <a:buNone/>
            </a:pPr>
            <a:r>
              <a:rPr lang="ar-SY" dirty="0" smtClean="0"/>
              <a:t>لاترتصف الاسنان بشكل عمودي على عظم السننخ</a:t>
            </a:r>
          </a:p>
          <a:p>
            <a:pPr marL="0" indent="0">
              <a:buNone/>
            </a:pPr>
            <a:r>
              <a:rPr lang="ar-SY" dirty="0" smtClean="0"/>
              <a:t>كما انها لاتكون عمودية على المستوى السهمي</a:t>
            </a:r>
          </a:p>
          <a:p>
            <a:pPr marL="0" indent="0">
              <a:buNone/>
            </a:pPr>
            <a:r>
              <a:rPr lang="ar-SY" dirty="0" smtClean="0"/>
              <a:t>ويتفاوت ميل محاورها باختلاف فئاتها :</a:t>
            </a:r>
          </a:p>
          <a:p>
            <a:pPr marL="0" indent="0">
              <a:buNone/>
            </a:pPr>
            <a:r>
              <a:rPr lang="ar-SY" dirty="0" smtClean="0"/>
              <a:t>القواطع العلوية :تميل نحو الشفوي وباتجاه الانسي قليلا</a:t>
            </a:r>
          </a:p>
          <a:p>
            <a:pPr marL="0" indent="0">
              <a:buNone/>
            </a:pPr>
            <a:r>
              <a:rPr lang="ar-SY" dirty="0" smtClean="0"/>
              <a:t>الضواحك  والارحاء العلوية : تميل نحو الدهليزي قليلا الا انه يكون اوضح في الرحى الثانية والثالثة</a:t>
            </a:r>
            <a:endParaRPr lang="ar-SY" dirty="0"/>
          </a:p>
        </p:txBody>
      </p:sp>
    </p:spTree>
    <p:extLst>
      <p:ext uri="{BB962C8B-B14F-4D97-AF65-F5344CB8AC3E}">
        <p14:creationId xmlns:p14="http://schemas.microsoft.com/office/powerpoint/2010/main" val="314026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2564904"/>
            <a:ext cx="4024429" cy="1984267"/>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56" y="1844824"/>
            <a:ext cx="5800725" cy="4324350"/>
          </a:xfrm>
          <a:prstGeom prst="rect">
            <a:avLst/>
          </a:prstGeom>
        </p:spPr>
      </p:pic>
    </p:spTree>
    <p:extLst>
      <p:ext uri="{BB962C8B-B14F-4D97-AF65-F5344CB8AC3E}">
        <p14:creationId xmlns:p14="http://schemas.microsoft.com/office/powerpoint/2010/main" val="282751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ar-SY" dirty="0" smtClean="0"/>
              <a:t>القواطع السفلية : تميل نحو الشفوي لكن بدرجة ميلان اقل من القواطع العلوية واحيانا تكون عمودية</a:t>
            </a:r>
          </a:p>
          <a:p>
            <a:r>
              <a:rPr lang="ar-SY" dirty="0" smtClean="0"/>
              <a:t>الضواحك السفلية : مائلة قليلا للساني وهناك ميلان انسي واحيانا تكون عمودية</a:t>
            </a:r>
          </a:p>
          <a:p>
            <a:r>
              <a:rPr lang="ar-SY" dirty="0" smtClean="0"/>
              <a:t>الارحاء السفلية : تميل نحو الانسي واللساني واحيانا نحو اللساني فقط</a:t>
            </a:r>
            <a:endParaRPr lang="ar-SY" dirty="0"/>
          </a:p>
        </p:txBody>
      </p:sp>
    </p:spTree>
    <p:extLst>
      <p:ext uri="{BB962C8B-B14F-4D97-AF65-F5344CB8AC3E}">
        <p14:creationId xmlns:p14="http://schemas.microsoft.com/office/powerpoint/2010/main" val="236848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ثانيا : العضلات </a:t>
            </a:r>
            <a:br>
              <a:rPr lang="ar-SA" dirty="0"/>
            </a:br>
            <a:endParaRPr lang="ar-SA" dirty="0"/>
          </a:p>
        </p:txBody>
      </p:sp>
      <p:sp>
        <p:nvSpPr>
          <p:cNvPr id="3" name="عنصر نائب للمحتوى 2"/>
          <p:cNvSpPr>
            <a:spLocks noGrp="1"/>
          </p:cNvSpPr>
          <p:nvPr>
            <p:ph idx="1"/>
          </p:nvPr>
        </p:nvSpPr>
        <p:spPr/>
        <p:txBody>
          <a:bodyPr>
            <a:normAutofit fontScale="77500" lnSpcReduction="20000"/>
          </a:bodyPr>
          <a:lstStyle/>
          <a:p>
            <a:r>
              <a:rPr lang="ar-SA" dirty="0" smtClean="0"/>
              <a:t>وهي مجموعة من العضلات التي تقوم بدور المحرك للفك السفلي وانجاز عمليات المضغ والكلام والضحك والتعبيرات الوجهية وتنقسم الى قسمين عضلات اساسية وعضلات معبرة</a:t>
            </a:r>
          </a:p>
          <a:p>
            <a:r>
              <a:rPr lang="ar-SA" dirty="0" smtClean="0"/>
              <a:t>العضلات الاساسية : هي العضلات الماضغة والمساعدة على المضغ ومنها :</a:t>
            </a:r>
          </a:p>
          <a:p>
            <a:r>
              <a:rPr lang="ar-SA" dirty="0" smtClean="0"/>
              <a:t>العضلات الماضغة : العضلة الماضغة والعضلة الصدغية والعضلة الجناحية الانسية والعضلة الجناحية الوحشية </a:t>
            </a:r>
          </a:p>
          <a:p>
            <a:r>
              <a:rPr lang="ar-SA" dirty="0" smtClean="0"/>
              <a:t>العضلات المساعدة على المضغ : </a:t>
            </a:r>
            <a:r>
              <a:rPr lang="ar-SA" dirty="0" err="1" smtClean="0"/>
              <a:t>الضرسية</a:t>
            </a:r>
            <a:r>
              <a:rPr lang="ar-SA" dirty="0" smtClean="0"/>
              <a:t> اللامية والتي تشكل ارض الفم – </a:t>
            </a:r>
            <a:r>
              <a:rPr lang="ar-SA" dirty="0" err="1" smtClean="0"/>
              <a:t>الذقنية</a:t>
            </a:r>
            <a:r>
              <a:rPr lang="ar-SA" dirty="0" smtClean="0"/>
              <a:t> اللامية  - البطن الامامي لذات البطنين </a:t>
            </a:r>
          </a:p>
          <a:p>
            <a:r>
              <a:rPr lang="ar-SA" dirty="0" smtClean="0"/>
              <a:t>العضلات المعبرة : منها </a:t>
            </a:r>
            <a:r>
              <a:rPr lang="ar-SA" dirty="0" err="1" smtClean="0"/>
              <a:t>ماهو</a:t>
            </a:r>
            <a:r>
              <a:rPr lang="ar-SA" dirty="0" smtClean="0"/>
              <a:t> عميق ومنها </a:t>
            </a:r>
            <a:r>
              <a:rPr lang="ar-SA" dirty="0" err="1" smtClean="0"/>
              <a:t>ماهو</a:t>
            </a:r>
            <a:r>
              <a:rPr lang="ar-SA" dirty="0" smtClean="0"/>
              <a:t> سطحي ومنها : العضلة الرافعة للشفة العلوية- العضلتان </a:t>
            </a:r>
            <a:r>
              <a:rPr lang="ar-SA" dirty="0" err="1" smtClean="0"/>
              <a:t>الوجنيتان</a:t>
            </a:r>
            <a:r>
              <a:rPr lang="ar-SA" dirty="0" smtClean="0"/>
              <a:t> الصغيرة والكبيرة – العضلة المضحكة- العضلة الرافعة للصور – العضلة الخافضة للصور – المبوقة – اضافة الى عضلات اللسان  </a:t>
            </a:r>
          </a:p>
        </p:txBody>
      </p:sp>
    </p:spTree>
    <p:extLst>
      <p:ext uri="{BB962C8B-B14F-4D97-AF65-F5344CB8AC3E}">
        <p14:creationId xmlns:p14="http://schemas.microsoft.com/office/powerpoint/2010/main" val="118787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3429000"/>
            <a:ext cx="3751832" cy="841387"/>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4784"/>
            <a:ext cx="4035552" cy="4538472"/>
          </a:xfrm>
          <a:prstGeom prst="rect">
            <a:avLst/>
          </a:prstGeom>
        </p:spPr>
      </p:pic>
    </p:spTree>
    <p:extLst>
      <p:ext uri="{BB962C8B-B14F-4D97-AF65-F5344CB8AC3E}">
        <p14:creationId xmlns:p14="http://schemas.microsoft.com/office/powerpoint/2010/main" val="388027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pPr marL="0" indent="0">
              <a:buNone/>
            </a:pPr>
            <a:r>
              <a:rPr lang="ar-SY" dirty="0" smtClean="0"/>
              <a:t>التوازن العضلي الفيزيولوجي :</a:t>
            </a:r>
          </a:p>
          <a:p>
            <a:pPr marL="0" indent="0">
              <a:buNone/>
            </a:pPr>
            <a:r>
              <a:rPr lang="ar-SY" dirty="0"/>
              <a:t>تستقر الاسنان في اسناخها نتيجة عوامل عديدة ومنها الرباط السني السنخي ونقاط التماس بين الاسنان المتجاورة والمتقابلة </a:t>
            </a:r>
          </a:p>
          <a:p>
            <a:pPr marL="0" indent="0">
              <a:buNone/>
            </a:pPr>
            <a:r>
              <a:rPr lang="ar-SY" dirty="0" smtClean="0"/>
              <a:t>تقع الاقوس السنية بين مجموعتين من العضلات:</a:t>
            </a:r>
          </a:p>
          <a:p>
            <a:pPr marL="0" indent="0">
              <a:buNone/>
            </a:pPr>
            <a:r>
              <a:rPr lang="ar-SY" dirty="0" smtClean="0"/>
              <a:t>من الداخل عضلات اللسان</a:t>
            </a:r>
          </a:p>
          <a:p>
            <a:pPr marL="0" indent="0">
              <a:buNone/>
            </a:pPr>
            <a:r>
              <a:rPr lang="ar-SY" dirty="0" smtClean="0"/>
              <a:t>من الخارج عضلات الشفتين والخدين</a:t>
            </a:r>
          </a:p>
          <a:p>
            <a:pPr marL="0" indent="0">
              <a:buNone/>
            </a:pPr>
            <a:r>
              <a:rPr lang="ar-SY" dirty="0" smtClean="0"/>
              <a:t>وفي الحالة الطبيعية تكون محصلة هاتين القوتين المطبقتين على القوس السنية تساوي الصفر وهذا مايغرف بالتوازن العضلي الفيزيولوجي</a:t>
            </a:r>
          </a:p>
        </p:txBody>
      </p:sp>
    </p:spTree>
    <p:extLst>
      <p:ext uri="{BB962C8B-B14F-4D97-AF65-F5344CB8AC3E}">
        <p14:creationId xmlns:p14="http://schemas.microsoft.com/office/powerpoint/2010/main" val="28562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336704"/>
          </a:xfrm>
        </p:spPr>
        <p:txBody>
          <a:bodyPr/>
          <a:lstStyle/>
          <a:p>
            <a:pPr marL="0" indent="0">
              <a:buNone/>
            </a:pPr>
            <a:r>
              <a:rPr lang="ar-SY" dirty="0"/>
              <a:t>ان اي خلل في هذا التوازن يؤدي الى سوء الاطباق اذ تزداد محصلة احدى القوى بالنسبة </a:t>
            </a:r>
            <a:r>
              <a:rPr lang="ar-SY" dirty="0" err="1"/>
              <a:t>للاخرى</a:t>
            </a:r>
            <a:r>
              <a:rPr lang="ar-SY" dirty="0"/>
              <a:t> وتتحرك الاسنان تحت </a:t>
            </a:r>
            <a:r>
              <a:rPr lang="ar-SY" dirty="0" err="1"/>
              <a:t>تاثير</a:t>
            </a:r>
            <a:r>
              <a:rPr lang="ar-SY" dirty="0"/>
              <a:t> القوى المطبقة عليها حتى الوصول الى حالة جديدة من التوازن</a:t>
            </a:r>
          </a:p>
          <a:p>
            <a:pPr marL="0" indent="0">
              <a:buNone/>
            </a:pPr>
            <a:r>
              <a:rPr lang="ar-SY" dirty="0"/>
              <a:t>ان محاولة تحريك الاسنان او اي جزء من القوس السنية خارج هذا المجال الديناميكي الفيزيولوجي سوف يؤدي الى وضعية غير ثابتة لهذه الاسنان وهذا </a:t>
            </a:r>
            <a:r>
              <a:rPr lang="ar-SY" dirty="0" err="1"/>
              <a:t>مايفسر</a:t>
            </a:r>
            <a:r>
              <a:rPr lang="ar-SY" dirty="0"/>
              <a:t> النكس الذي يرافق بعض الحالات التقويمية </a:t>
            </a:r>
          </a:p>
          <a:p>
            <a:endParaRPr lang="ar-SA" dirty="0"/>
          </a:p>
        </p:txBody>
      </p:sp>
    </p:spTree>
    <p:extLst>
      <p:ext uri="{BB962C8B-B14F-4D97-AF65-F5344CB8AC3E}">
        <p14:creationId xmlns:p14="http://schemas.microsoft.com/office/powerpoint/2010/main" val="3173489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340768"/>
            <a:ext cx="6058138" cy="4032448"/>
          </a:xfrm>
        </p:spPr>
      </p:pic>
    </p:spTree>
    <p:extLst>
      <p:ext uri="{BB962C8B-B14F-4D97-AF65-F5344CB8AC3E}">
        <p14:creationId xmlns:p14="http://schemas.microsoft.com/office/powerpoint/2010/main" val="236312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80728"/>
            <a:ext cx="7848872" cy="5577879"/>
          </a:xfrm>
        </p:spPr>
      </p:pic>
    </p:spTree>
    <p:extLst>
      <p:ext uri="{BB962C8B-B14F-4D97-AF65-F5344CB8AC3E}">
        <p14:creationId xmlns:p14="http://schemas.microsoft.com/office/powerpoint/2010/main" val="231481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480720"/>
          </a:xfrm>
        </p:spPr>
        <p:txBody>
          <a:bodyPr>
            <a:normAutofit/>
          </a:bodyPr>
          <a:lstStyle/>
          <a:p>
            <a:r>
              <a:rPr lang="ar-SY" dirty="0" smtClean="0"/>
              <a:t>اطباق الاسنان:</a:t>
            </a:r>
          </a:p>
          <a:p>
            <a:r>
              <a:rPr lang="ar-SY" dirty="0" smtClean="0"/>
              <a:t>الاطباق المركزي :هو علاقة القوس السنية العلوية مع القوس السنية السفلية  وتتامن هذه العلاقة من خلال تشابك حدبي صميمي للاسنان الخلفية العلوية والسفلية ويسمى هاذا الوضع ايضا بالتشابك الحدبي الاعظمي </a:t>
            </a:r>
          </a:p>
          <a:p>
            <a:endParaRPr lang="ar-SY"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52936"/>
            <a:ext cx="5842000" cy="3810000"/>
          </a:xfrm>
          <a:prstGeom prst="rect">
            <a:avLst/>
          </a:prstGeom>
        </p:spPr>
      </p:pic>
    </p:spTree>
    <p:extLst>
      <p:ext uri="{BB962C8B-B14F-4D97-AF65-F5344CB8AC3E}">
        <p14:creationId xmlns:p14="http://schemas.microsoft.com/office/powerpoint/2010/main" val="211903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04664"/>
            <a:ext cx="8892480" cy="6453336"/>
          </a:xfrm>
        </p:spPr>
        <p:txBody>
          <a:bodyPr>
            <a:normAutofit/>
          </a:bodyPr>
          <a:lstStyle/>
          <a:p>
            <a:r>
              <a:rPr lang="ar-SY" dirty="0"/>
              <a:t>تحدث في علاقة الاطباق المركزية نقاط تماس </a:t>
            </a:r>
            <a:r>
              <a:rPr lang="ar-SY" dirty="0" err="1"/>
              <a:t>اطباقية</a:t>
            </a:r>
            <a:r>
              <a:rPr lang="ar-SY" dirty="0"/>
              <a:t> بين الحدبات والوهاد والارتفاعات الحفافية </a:t>
            </a:r>
            <a:r>
              <a:rPr lang="ar-SY" dirty="0" err="1"/>
              <a:t>للاسنان</a:t>
            </a:r>
            <a:r>
              <a:rPr lang="ar-SY" dirty="0"/>
              <a:t> العلوية والسفلية وتدعى هذه النقاط بنقاط الاستناد المركزية وان وجود هذه النقاط هو الذي يحدد البعد العمودي </a:t>
            </a:r>
            <a:r>
              <a:rPr lang="ar-SY" dirty="0" err="1"/>
              <a:t>الاطباقي</a:t>
            </a:r>
            <a:r>
              <a:rPr lang="ar-SY" dirty="0"/>
              <a:t> للوجه</a:t>
            </a:r>
          </a:p>
          <a:p>
            <a:r>
              <a:rPr lang="ar-SY" dirty="0"/>
              <a:t>في حالة الاطباق المركزي تطبق ذرى الحدبات في </a:t>
            </a:r>
            <a:r>
              <a:rPr lang="ar-SY" dirty="0" smtClean="0"/>
              <a:t>الوهاد </a:t>
            </a:r>
            <a:r>
              <a:rPr lang="ar-SY" dirty="0"/>
              <a:t>المركزية او الحفافية بحيث لاتصل ذروة الحدبة الى قاع الوهدة انما يحدث تماس سطوح الحدبة مع الجدران الجانبية للوهدة في ثلاث نقاط وهو </a:t>
            </a:r>
            <a:r>
              <a:rPr lang="ar-SY" dirty="0" smtClean="0"/>
              <a:t>ما يسمى </a:t>
            </a:r>
            <a:r>
              <a:rPr lang="ar-SY" dirty="0"/>
              <a:t>مبدا التماس ثلاثي القوائم </a:t>
            </a:r>
          </a:p>
          <a:p>
            <a:endParaRPr lang="ar-SA" dirty="0"/>
          </a:p>
        </p:txBody>
      </p:sp>
    </p:spTree>
    <p:extLst>
      <p:ext uri="{BB962C8B-B14F-4D97-AF65-F5344CB8AC3E}">
        <p14:creationId xmlns:p14="http://schemas.microsoft.com/office/powerpoint/2010/main" val="169191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624607" cy="6237312"/>
          </a:xfrm>
        </p:spPr>
      </p:pic>
    </p:spTree>
    <p:extLst>
      <p:ext uri="{BB962C8B-B14F-4D97-AF65-F5344CB8AC3E}">
        <p14:creationId xmlns:p14="http://schemas.microsoft.com/office/powerpoint/2010/main" val="3062000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556792"/>
            <a:ext cx="6768752" cy="4941446"/>
          </a:xfrm>
        </p:spPr>
      </p:pic>
    </p:spTree>
    <p:extLst>
      <p:ext uri="{BB962C8B-B14F-4D97-AF65-F5344CB8AC3E}">
        <p14:creationId xmlns:p14="http://schemas.microsoft.com/office/powerpoint/2010/main" val="252312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85000" lnSpcReduction="10000"/>
          </a:bodyPr>
          <a:lstStyle/>
          <a:p>
            <a:r>
              <a:rPr lang="ar-SY" dirty="0" smtClean="0"/>
              <a:t>تتوزع نقاط التماس الاطباقي في وضعية الاطباق المركزي كمايلي :</a:t>
            </a:r>
          </a:p>
          <a:p>
            <a:r>
              <a:rPr lang="ar-SY" dirty="0" smtClean="0"/>
              <a:t>تطبق كلا من الحدبات الانسية الحنكية للارحاء العلوية والحدبات الوحشية الدهليزية للارحاء السفلية على الوهاد المركزية المقابلة </a:t>
            </a:r>
          </a:p>
          <a:p>
            <a:r>
              <a:rPr lang="ar-SY" dirty="0" smtClean="0"/>
              <a:t>تطبق كلا من الحدبات الحنكية الوحشية للارحاء العلوية والحدبات الدهليزية الانسية للارحاء السفلية والحدبات الدهليزية للضواحك السفلية على الارتفاعات الحفافية او الفرجات بين السنية </a:t>
            </a:r>
          </a:p>
          <a:p>
            <a:r>
              <a:rPr lang="ar-SY" dirty="0" smtClean="0"/>
              <a:t>يطبق الارتفاع المثلث اللساني للناب العلوي بين حدبة الناب السفلي والحدبة الدهليزية للضاحكة الاولى السفلية </a:t>
            </a:r>
          </a:p>
          <a:p>
            <a:r>
              <a:rPr lang="ar-SY" dirty="0" smtClean="0"/>
              <a:t>تطبق الحدبات اللسانية للضواحك العلوية في منطقة الوهاد الحفافية الوحشية للضواحك السفلية </a:t>
            </a:r>
          </a:p>
          <a:p>
            <a:r>
              <a:rPr lang="ar-SY" dirty="0" smtClean="0"/>
              <a:t>تغطي الحدبة الدهليزية للضاحك اول علوي من الجهة الدهليزية المسافة بين الضاحك الاول والثاني السفلي</a:t>
            </a:r>
          </a:p>
          <a:p>
            <a:r>
              <a:rPr lang="ar-SY" dirty="0" smtClean="0"/>
              <a:t>تطبق الحدبة الدهليزية لضاحك ثاني علوي بين ...............</a:t>
            </a:r>
          </a:p>
        </p:txBody>
      </p:sp>
    </p:spTree>
    <p:extLst>
      <p:ext uri="{BB962C8B-B14F-4D97-AF65-F5344CB8AC3E}">
        <p14:creationId xmlns:p14="http://schemas.microsoft.com/office/powerpoint/2010/main" val="96664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620688"/>
            <a:ext cx="7013939" cy="5544616"/>
          </a:xfrm>
        </p:spPr>
      </p:pic>
    </p:spTree>
    <p:extLst>
      <p:ext uri="{BB962C8B-B14F-4D97-AF65-F5344CB8AC3E}">
        <p14:creationId xmlns:p14="http://schemas.microsoft.com/office/powerpoint/2010/main" val="255963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77500" lnSpcReduction="20000"/>
          </a:bodyPr>
          <a:lstStyle/>
          <a:p>
            <a:r>
              <a:rPr lang="ar-SY" dirty="0"/>
              <a:t>تطبق الحدبة الدهليزية للضاحكة </a:t>
            </a:r>
            <a:r>
              <a:rPr lang="ar-SY" dirty="0" err="1"/>
              <a:t>الولى</a:t>
            </a:r>
            <a:r>
              <a:rPr lang="ar-SY" dirty="0"/>
              <a:t> السفلية في المسافة الكائنة بين الناب العلوي والضاحكة اول علوي</a:t>
            </a:r>
          </a:p>
          <a:p>
            <a:r>
              <a:rPr lang="ar-SY" dirty="0"/>
              <a:t>تطبق الحدبة الدهليزية لضاحك ثاني سفلي في الاخدود الكائن بين الضاحكين العلويين</a:t>
            </a:r>
          </a:p>
          <a:p>
            <a:r>
              <a:rPr lang="ar-SY" dirty="0"/>
              <a:t>يطبق الثلثان الانسيان للسطح الطاحن ل 6 علوي على الثلث الانسي ل 7 سفلي</a:t>
            </a:r>
          </a:p>
          <a:p>
            <a:r>
              <a:rPr lang="ar-SY" dirty="0"/>
              <a:t>يطبق الثلثان الانسيان للسطح الطاحن ل6 علوي على الثلث الوحشي ل 6سفلية بينما يطبق الثلث الوحشي ل 6 علوي على الثلث الانسي ل 7 سفلي</a:t>
            </a:r>
          </a:p>
          <a:p>
            <a:r>
              <a:rPr lang="ar-SY" dirty="0"/>
              <a:t>يطبق الثلثان </a:t>
            </a:r>
            <a:r>
              <a:rPr lang="ar-SY" dirty="0" err="1"/>
              <a:t>الانسييان</a:t>
            </a:r>
            <a:r>
              <a:rPr lang="ar-SY" dirty="0"/>
              <a:t> للسطح الطاحن ل6 علوي على الثلث الانسي ل 7 سفلي</a:t>
            </a:r>
          </a:p>
          <a:p>
            <a:r>
              <a:rPr lang="ar-SY" dirty="0"/>
              <a:t>يطبق الثلثان الانسيان للسطح الطاحن ل7 علوي على الثلثين الوحشيين </a:t>
            </a:r>
            <a:r>
              <a:rPr lang="ar-SY" dirty="0" err="1"/>
              <a:t>للسطحح</a:t>
            </a:r>
            <a:r>
              <a:rPr lang="ar-SY" dirty="0"/>
              <a:t> الطاحن ل7 سفلي بينما يطبق الثلث الوحشي للسطح الطاحن ل7 علوي على الثلث </a:t>
            </a:r>
            <a:r>
              <a:rPr lang="ar-SY" dirty="0" err="1"/>
              <a:t>الانسيي</a:t>
            </a:r>
            <a:r>
              <a:rPr lang="ar-SY" dirty="0"/>
              <a:t> ل 8 سفلي</a:t>
            </a:r>
          </a:p>
          <a:p>
            <a:r>
              <a:rPr lang="ar-SY" dirty="0"/>
              <a:t>يطبق الثلثان الانسيان ل8 علوي على الثلثين الوحشيين ل8 سفلي بينما يتبارز </a:t>
            </a:r>
            <a:r>
              <a:rPr lang="ar-SY" dirty="0" err="1"/>
              <a:t>الثلثالوحشي</a:t>
            </a:r>
            <a:r>
              <a:rPr lang="ar-SY" dirty="0"/>
              <a:t> ل8 علوي الى خل</a:t>
            </a:r>
          </a:p>
          <a:p>
            <a:pPr marL="0" indent="0">
              <a:buNone/>
            </a:pPr>
            <a:r>
              <a:rPr lang="ar-SY" dirty="0"/>
              <a:t>ف 8 سفلي</a:t>
            </a:r>
          </a:p>
        </p:txBody>
      </p:sp>
    </p:spTree>
    <p:extLst>
      <p:ext uri="{BB962C8B-B14F-4D97-AF65-F5344CB8AC3E}">
        <p14:creationId xmlns:p14="http://schemas.microsoft.com/office/powerpoint/2010/main" val="26110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4430"/>
            <a:ext cx="6840760" cy="6630737"/>
          </a:xfrm>
        </p:spPr>
      </p:pic>
    </p:spTree>
    <p:extLst>
      <p:ext uri="{BB962C8B-B14F-4D97-AF65-F5344CB8AC3E}">
        <p14:creationId xmlns:p14="http://schemas.microsoft.com/office/powerpoint/2010/main" val="412931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336704"/>
          </a:xfrm>
        </p:spPr>
        <p:txBody>
          <a:bodyPr>
            <a:normAutofit/>
          </a:bodyPr>
          <a:lstStyle/>
          <a:p>
            <a:r>
              <a:rPr lang="ar-SY" dirty="0" smtClean="0"/>
              <a:t>العلاقة المركزية :</a:t>
            </a:r>
          </a:p>
          <a:p>
            <a:r>
              <a:rPr lang="ar-SY" dirty="0" smtClean="0"/>
              <a:t>هي علاقة الفك العلوي بالفك السفلي والتي تتحدد بالعضلات الماضغة ويكون فيها المفصل الفكي الصدغي في اقصى وضع خلفي </a:t>
            </a:r>
          </a:p>
          <a:p>
            <a:r>
              <a:rPr lang="ar-SY" dirty="0" smtClean="0"/>
              <a:t>تمثل العلاقة المركزية العلاقة الخلفية القصوى للفك السفلي نسبة للفك العلوي بحيث تكون اللقمتان الفكيتان ضمن الجوف العنابي (المفصلي) في اقصى وضع خلفي</a:t>
            </a:r>
          </a:p>
          <a:p>
            <a:r>
              <a:rPr lang="ar-SY" dirty="0" smtClean="0"/>
              <a:t>عند القلع الكامل للاسنان وعمل تعويض كامل للاسنان (جهاز كامل ) نضطر الى اعادة القوسين الفكيين الى حالة العلاقة المركزية نظرا لغياب الاسنان التى كانت تؤمن الاطباق</a:t>
            </a:r>
          </a:p>
          <a:p>
            <a:r>
              <a:rPr lang="ar-SY" dirty="0" smtClean="0"/>
              <a:t>في الاشخاص المثاليين في الاطباق تكون العلاقة المركزية منطبقة على الاطباق المركزي </a:t>
            </a:r>
            <a:endParaRPr lang="ar-SY" dirty="0"/>
          </a:p>
        </p:txBody>
      </p:sp>
    </p:spTree>
    <p:extLst>
      <p:ext uri="{BB962C8B-B14F-4D97-AF65-F5344CB8AC3E}">
        <p14:creationId xmlns:p14="http://schemas.microsoft.com/office/powerpoint/2010/main" val="3360519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507288" cy="5937523"/>
          </a:xfrm>
        </p:spPr>
        <p:txBody>
          <a:bodyPr>
            <a:normAutofit fontScale="85000" lnSpcReduction="10000"/>
          </a:bodyPr>
          <a:lstStyle/>
          <a:p>
            <a:r>
              <a:rPr lang="ar-SY" dirty="0" smtClean="0"/>
              <a:t>الوضع الاسترخائي للفك السفلي:</a:t>
            </a:r>
          </a:p>
          <a:p>
            <a:r>
              <a:rPr lang="ar-SY" dirty="0" smtClean="0"/>
              <a:t>هو الوضع الذي ياخذه الفك السفلي عندما تكون العضلات الماضغة في حالة ارتخاء 0بدون جهد) وهنا تكون المسافة بين البين القوسين السنيتين بمقدار (2-3) ملم وتدعي هذه المسافة بالمسافة الاسترخائية </a:t>
            </a:r>
          </a:p>
          <a:p>
            <a:r>
              <a:rPr lang="ar-SY" dirty="0" smtClean="0"/>
              <a:t>البعد العمودي الاسترخائي: هو عبارة عن المسافة الفاصلة بين اعلى عضم الانف وحتى اقرب عظمة من الذقن عندما يكون الفك السفلي في الوضع الاسترخائي ويمكن تحديده بالطلب من المريض لفظ حرف (م) والتنفس انفي </a:t>
            </a:r>
          </a:p>
          <a:p>
            <a:r>
              <a:rPr lang="ar-SY" dirty="0" smtClean="0"/>
              <a:t>البعد العمودي المركزي :</a:t>
            </a:r>
            <a:r>
              <a:rPr lang="ar-SY" dirty="0"/>
              <a:t> هو عبارة عن المسافة الفاصلة بين اعلى عضم الانف وحتى اقرب عظمة من الذقن عندما يكون الفك السفلي في </a:t>
            </a:r>
            <a:r>
              <a:rPr lang="ar-SY" dirty="0" smtClean="0"/>
              <a:t>وضع العلاقة المركزية</a:t>
            </a:r>
          </a:p>
          <a:p>
            <a:r>
              <a:rPr lang="ar-SY" dirty="0" smtClean="0"/>
              <a:t>البعد العمودي المركزي = البعد العمودي الاسترخائي –(2-3) ملم</a:t>
            </a:r>
          </a:p>
          <a:p>
            <a:r>
              <a:rPr lang="ar-SY" dirty="0" smtClean="0"/>
              <a:t>المسافة الراحية (الاسترخائية) هي المسافة بين الاسنان العلوية والسفلية عندما يكون الفك السفلي بالوضع الاسترخائي وتبلغ 2-3 ملم</a:t>
            </a:r>
            <a:endParaRPr lang="ar-SY" dirty="0"/>
          </a:p>
        </p:txBody>
      </p:sp>
    </p:spTree>
    <p:extLst>
      <p:ext uri="{BB962C8B-B14F-4D97-AF65-F5344CB8AC3E}">
        <p14:creationId xmlns:p14="http://schemas.microsoft.com/office/powerpoint/2010/main" val="370082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12776"/>
            <a:ext cx="3611101" cy="3744416"/>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009066"/>
            <a:ext cx="4443984" cy="4910328"/>
          </a:xfrm>
          <a:prstGeom prst="rect">
            <a:avLst/>
          </a:prstGeom>
        </p:spPr>
      </p:pic>
    </p:spTree>
    <p:extLst>
      <p:ext uri="{BB962C8B-B14F-4D97-AF65-F5344CB8AC3E}">
        <p14:creationId xmlns:p14="http://schemas.microsoft.com/office/powerpoint/2010/main" val="394165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309508"/>
            <a:ext cx="6768752" cy="6358124"/>
          </a:xfrm>
        </p:spPr>
      </p:pic>
    </p:spTree>
    <p:extLst>
      <p:ext uri="{BB962C8B-B14F-4D97-AF65-F5344CB8AC3E}">
        <p14:creationId xmlns:p14="http://schemas.microsoft.com/office/powerpoint/2010/main" val="2813817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 y="1419097"/>
            <a:ext cx="5101918" cy="4421663"/>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268760"/>
            <a:ext cx="3686175" cy="4572000"/>
          </a:xfrm>
          <a:prstGeom prst="rect">
            <a:avLst/>
          </a:prstGeom>
        </p:spPr>
      </p:pic>
    </p:spTree>
    <p:extLst>
      <p:ext uri="{BB962C8B-B14F-4D97-AF65-F5344CB8AC3E}">
        <p14:creationId xmlns:p14="http://schemas.microsoft.com/office/powerpoint/2010/main" val="560776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363272" cy="6336704"/>
          </a:xfrm>
        </p:spPr>
        <p:txBody>
          <a:bodyPr>
            <a:normAutofit/>
          </a:bodyPr>
          <a:lstStyle/>
          <a:p>
            <a:r>
              <a:rPr lang="ar-SY" dirty="0" smtClean="0"/>
              <a:t>البروز : هو بروز الاسنان الامامية العلوية بالنسبة لمقابلاتها السفلية عندما يكون الفك السفلي بوضع الاطباق المركزي وهو يعبر عن علاقة الاسنان الامامية العلوية والسفلية بالمستوى الافقي ويتراوح بين (2-3) ملم</a:t>
            </a:r>
          </a:p>
          <a:p>
            <a:r>
              <a:rPr lang="ar-SY" dirty="0" smtClean="0"/>
              <a:t>التراكب : هو مدى امتداد الاسنان الامامية او الخلفية  العلوية بالنسبة لمقابلاتها السفلية بالاتجاه العمودي عندما يكون الفك السفلي بوضع الاطباق المركزي وفي الحالات الطبيعية يكون مقدار التراكب العمودي على مستوى الاسنان الامامية بحيث تغطي تيحان الاسنان الامامية العلوية ثلث تيجان الاسنان الامايمة السفلية</a:t>
            </a:r>
          </a:p>
          <a:p>
            <a:r>
              <a:rPr lang="ar-SY" dirty="0" smtClean="0"/>
              <a:t>تاتي اهمية البروز والتراكب في تاثيرهما على الناحية التجميلية والنطق ودعم الشفاه وحركات الفك السفلي</a:t>
            </a:r>
            <a:endParaRPr lang="ar-SY" dirty="0"/>
          </a:p>
        </p:txBody>
      </p:sp>
    </p:spTree>
    <p:extLst>
      <p:ext uri="{BB962C8B-B14F-4D97-AF65-F5344CB8AC3E}">
        <p14:creationId xmlns:p14="http://schemas.microsoft.com/office/powerpoint/2010/main" val="3050916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88640"/>
            <a:ext cx="6442278" cy="6434226"/>
          </a:xfrm>
        </p:spPr>
      </p:pic>
    </p:spTree>
    <p:extLst>
      <p:ext uri="{BB962C8B-B14F-4D97-AF65-F5344CB8AC3E}">
        <p14:creationId xmlns:p14="http://schemas.microsoft.com/office/powerpoint/2010/main" val="419627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2636912"/>
            <a:ext cx="2571750" cy="1781175"/>
          </a:xfrm>
        </p:spPr>
      </p:pic>
    </p:spTree>
    <p:extLst>
      <p:ext uri="{BB962C8B-B14F-4D97-AF65-F5344CB8AC3E}">
        <p14:creationId xmlns:p14="http://schemas.microsoft.com/office/powerpoint/2010/main" val="328047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556792"/>
            <a:ext cx="5117728" cy="4043637"/>
          </a:xfrm>
        </p:spPr>
      </p:pic>
    </p:spTree>
    <p:extLst>
      <p:ext uri="{BB962C8B-B14F-4D97-AF65-F5344CB8AC3E}">
        <p14:creationId xmlns:p14="http://schemas.microsoft.com/office/powerpoint/2010/main" val="127175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716" y="1600200"/>
            <a:ext cx="5414568" cy="4525963"/>
          </a:xfrm>
        </p:spPr>
      </p:pic>
    </p:spTree>
    <p:extLst>
      <p:ext uri="{BB962C8B-B14F-4D97-AF65-F5344CB8AC3E}">
        <p14:creationId xmlns:p14="http://schemas.microsoft.com/office/powerpoint/2010/main" val="335662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1" y="332656"/>
            <a:ext cx="7825257" cy="5904656"/>
          </a:xfrm>
        </p:spPr>
      </p:pic>
    </p:spTree>
    <p:extLst>
      <p:ext uri="{BB962C8B-B14F-4D97-AF65-F5344CB8AC3E}">
        <p14:creationId xmlns:p14="http://schemas.microsoft.com/office/powerpoint/2010/main" val="86649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حركات الفك السفلي</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يتحرك الفك السفلي عند الانسان عدة حركات في الاتجاهات الثلاث :</a:t>
            </a:r>
          </a:p>
          <a:p>
            <a:r>
              <a:rPr lang="ar-SA" dirty="0" smtClean="0"/>
              <a:t>المستوى الجبهي : الى الاسفل والاعلى والتي تتسبب في فتح الفم واغلاقه لنحصل على فتحة فم بمداها الاقصى والتي تقدر ب(50-60) ملم</a:t>
            </a:r>
          </a:p>
          <a:p>
            <a:r>
              <a:rPr lang="ar-SA" dirty="0" smtClean="0"/>
              <a:t>المستوى السهمي : الى الامام والخلف  وتحدث هذه الحركة بانزلاق القواطع الامامية السفلية على السطوح اللسانية </a:t>
            </a:r>
            <a:r>
              <a:rPr lang="ar-SA" dirty="0" err="1" smtClean="0"/>
              <a:t>للاسنان</a:t>
            </a:r>
            <a:r>
              <a:rPr lang="ar-SA" dirty="0" smtClean="0"/>
              <a:t> الامامية العلوية الى ان تتجاوزها الى الامام ويبلغ طول مسار هذه الحركة (9-11) ملم</a:t>
            </a:r>
          </a:p>
          <a:p>
            <a:endParaRPr lang="ar-SA" dirty="0"/>
          </a:p>
        </p:txBody>
      </p:sp>
    </p:spTree>
    <p:extLst>
      <p:ext uri="{BB962C8B-B14F-4D97-AF65-F5344CB8AC3E}">
        <p14:creationId xmlns:p14="http://schemas.microsoft.com/office/powerpoint/2010/main" val="3213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a:bodyPr>
          <a:lstStyle/>
          <a:p>
            <a:r>
              <a:rPr lang="ar-SA" dirty="0"/>
              <a:t>المستوى الافقي : (الحركات الجانبية ) تتم بحركة الفك السفلي على احد الجانبين (يسمى الجانب الذي يتحرك باتجاهه الفك بالجانب العامل والجانب الاخر بالجانب غير العامل ) وفق مسارا معينا وهذا المسار يميل عن الخط المتوسط بزاوية قدرها العالم (بنت) ب(</a:t>
            </a:r>
            <a:r>
              <a:rPr lang="en-US" dirty="0"/>
              <a:t>15-17</a:t>
            </a:r>
            <a:r>
              <a:rPr lang="ar-SA" dirty="0"/>
              <a:t>) درجة وتسمى زاوية (بنت)</a:t>
            </a:r>
          </a:p>
          <a:p>
            <a:r>
              <a:rPr lang="ar-SA" dirty="0"/>
              <a:t>يقود الحركة الجانبية للفك السفلي على مستوى الاسنان(في الجانب العامل )  بشكل عام الناب (قيادة نابية) واحيانا مجموعة من الاسنان (قيادة المجموعة ) اما في (الجانب غير العامل ) فلا يحدث تماس بين الاسنان عادة </a:t>
            </a:r>
          </a:p>
          <a:p>
            <a:endParaRPr lang="ar-SA" dirty="0"/>
          </a:p>
        </p:txBody>
      </p:sp>
    </p:spTree>
    <p:extLst>
      <p:ext uri="{BB962C8B-B14F-4D97-AF65-F5344CB8AC3E}">
        <p14:creationId xmlns:p14="http://schemas.microsoft.com/office/powerpoint/2010/main" val="804811317"/>
      </p:ext>
    </p:extLst>
  </p:cSld>
  <p:clrMapOvr>
    <a:masterClrMapping/>
  </p:clrMapOvr>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1278</Words>
  <Application>Microsoft Office PowerPoint</Application>
  <PresentationFormat>عرض على الشاشة (3:4)‏</PresentationFormat>
  <Paragraphs>74</Paragraphs>
  <Slides>38</Slides>
  <Notes>1</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1_نسق Office</vt:lpstr>
      <vt:lpstr>عرض تقديمي في PowerPoint</vt:lpstr>
      <vt:lpstr>ثانيا : العضلات  </vt:lpstr>
      <vt:lpstr>عرض تقديمي في PowerPoint</vt:lpstr>
      <vt:lpstr>عرض تقديمي في PowerPoint</vt:lpstr>
      <vt:lpstr>عرض تقديمي في PowerPoint</vt:lpstr>
      <vt:lpstr>عرض تقديمي في PowerPoint</vt:lpstr>
      <vt:lpstr>عرض تقديمي في PowerPoint</vt:lpstr>
      <vt:lpstr>حركات الفك السفلي</vt:lpstr>
      <vt:lpstr>عرض تقديمي في PowerPoint</vt:lpstr>
      <vt:lpstr>عرض تقديمي في PowerPoint</vt:lpstr>
      <vt:lpstr>اطباق الاسنان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tec</dc:creator>
  <cp:lastModifiedBy>tec</cp:lastModifiedBy>
  <cp:revision>6</cp:revision>
  <dcterms:created xsi:type="dcterms:W3CDTF">2017-04-04T01:22:13Z</dcterms:created>
  <dcterms:modified xsi:type="dcterms:W3CDTF">2018-04-10T07:46:13Z</dcterms:modified>
</cp:coreProperties>
</file>