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56" r:id="rId3"/>
    <p:sldId id="257" r:id="rId4"/>
    <p:sldId id="264" r:id="rId5"/>
    <p:sldId id="269" r:id="rId6"/>
    <p:sldId id="258" r:id="rId7"/>
    <p:sldId id="270" r:id="rId8"/>
    <p:sldId id="259" r:id="rId9"/>
    <p:sldId id="265" r:id="rId10"/>
    <p:sldId id="272" r:id="rId11"/>
    <p:sldId id="260" r:id="rId12"/>
    <p:sldId id="266" r:id="rId13"/>
    <p:sldId id="283" r:id="rId14"/>
    <p:sldId id="288" r:id="rId15"/>
    <p:sldId id="273" r:id="rId16"/>
    <p:sldId id="274" r:id="rId17"/>
    <p:sldId id="275" r:id="rId18"/>
    <p:sldId id="276" r:id="rId19"/>
    <p:sldId id="287" r:id="rId20"/>
    <p:sldId id="261" r:id="rId21"/>
    <p:sldId id="277" r:id="rId22"/>
    <p:sldId id="268" r:id="rId23"/>
    <p:sldId id="278" r:id="rId24"/>
    <p:sldId id="279" r:id="rId25"/>
    <p:sldId id="267" r:id="rId26"/>
    <p:sldId id="281" r:id="rId27"/>
    <p:sldId id="285" r:id="rId28"/>
    <p:sldId id="280" r:id="rId29"/>
    <p:sldId id="282" r:id="rId30"/>
    <p:sldId id="284" r:id="rId31"/>
    <p:sldId id="286" r:id="rId32"/>
    <p:sldId id="290" r:id="rId33"/>
    <p:sldId id="291" r:id="rId34"/>
    <p:sldId id="292" r:id="rId35"/>
    <p:sldId id="289" r:id="rId36"/>
    <p:sldId id="271" r:id="rId37"/>
    <p:sldId id="293" r:id="rId3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3" d="100"/>
          <a:sy n="43" d="100"/>
        </p:scale>
        <p:origin x="-12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1968446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1215076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91807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Y"/>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Y"/>
          </a:p>
        </p:txBody>
      </p:sp>
      <p:sp>
        <p:nvSpPr>
          <p:cNvPr id="4" name="عنصر نائب للتاريخ 3"/>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Y">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599936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Y">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18259990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Y">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3805685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تاريخ 4"/>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Y">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1374893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عنصر نائب للتاريخ 6"/>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SY">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35902187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تاريخ 2"/>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SY">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13865311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SY">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4251475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Y">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2249491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42475574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Y"/>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SY">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2409306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Y">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2995260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SY">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3031054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3819712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FC438F3-2983-477D-9FF9-2FB5BA36F049}" type="datetimeFigureOut">
              <a:rPr lang="ar-SA" smtClean="0"/>
              <a:t>09/07/1437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339063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FC438F3-2983-477D-9FF9-2FB5BA36F049}" type="datetimeFigureOut">
              <a:rPr lang="ar-SA" smtClean="0"/>
              <a:t>09/07/1437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2936503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FC438F3-2983-477D-9FF9-2FB5BA36F049}" type="datetimeFigureOut">
              <a:rPr lang="ar-SA" smtClean="0"/>
              <a:t>09/07/1437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1564285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FC438F3-2983-477D-9FF9-2FB5BA36F049}" type="datetimeFigureOut">
              <a:rPr lang="ar-SA" smtClean="0"/>
              <a:t>09/07/1437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2425778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FC438F3-2983-477D-9FF9-2FB5BA36F049}" type="datetimeFigureOut">
              <a:rPr lang="ar-SA" smtClean="0"/>
              <a:t>09/07/1437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3868626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FC438F3-2983-477D-9FF9-2FB5BA36F049}" type="datetimeFigureOut">
              <a:rPr lang="ar-SA" smtClean="0"/>
              <a:t>09/07/1437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414A0BF-AAE8-423E-9841-C939ED87DB67}" type="slidenum">
              <a:rPr lang="ar-SA" smtClean="0"/>
              <a:t>‹#›</a:t>
            </a:fld>
            <a:endParaRPr lang="ar-SA"/>
          </a:p>
        </p:txBody>
      </p:sp>
    </p:spTree>
    <p:extLst>
      <p:ext uri="{BB962C8B-B14F-4D97-AF65-F5344CB8AC3E}">
        <p14:creationId xmlns:p14="http://schemas.microsoft.com/office/powerpoint/2010/main" val="120927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C438F3-2983-477D-9FF9-2FB5BA36F049}" type="datetimeFigureOut">
              <a:rPr lang="ar-SA" smtClean="0"/>
              <a:t>09/07/1437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14A0BF-AAE8-423E-9841-C939ED87DB67}" type="slidenum">
              <a:rPr lang="ar-SA" smtClean="0"/>
              <a:t>‹#›</a:t>
            </a:fld>
            <a:endParaRPr lang="ar-SA"/>
          </a:p>
        </p:txBody>
      </p:sp>
    </p:spTree>
    <p:extLst>
      <p:ext uri="{BB962C8B-B14F-4D97-AF65-F5344CB8AC3E}">
        <p14:creationId xmlns:p14="http://schemas.microsoft.com/office/powerpoint/2010/main" val="596694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2B3B6EA-43D6-440B-B185-F1F4F369DF55}" type="datetimeFigureOut">
              <a:rPr lang="ar-SY" smtClean="0">
                <a:solidFill>
                  <a:prstClr val="black">
                    <a:tint val="75000"/>
                  </a:prstClr>
                </a:solidFill>
              </a:rPr>
              <a:pPr/>
              <a:t>09/07/1437</a:t>
            </a:fld>
            <a:endParaRPr lang="ar-SY">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Y">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56697BE-0B38-41C6-B8CD-F46A016A81B1}" type="slidenum">
              <a:rPr lang="ar-SY" smtClean="0">
                <a:solidFill>
                  <a:prstClr val="black">
                    <a:tint val="75000"/>
                  </a:prstClr>
                </a:solidFill>
              </a:rPr>
              <a:pPr/>
              <a:t>‹#›</a:t>
            </a:fld>
            <a:endParaRPr lang="ar-SY">
              <a:solidFill>
                <a:prstClr val="black">
                  <a:tint val="75000"/>
                </a:prstClr>
              </a:solidFill>
            </a:endParaRPr>
          </a:p>
        </p:txBody>
      </p:sp>
    </p:spTree>
    <p:extLst>
      <p:ext uri="{BB962C8B-B14F-4D97-AF65-F5344CB8AC3E}">
        <p14:creationId xmlns:p14="http://schemas.microsoft.com/office/powerpoint/2010/main" val="2249725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29.jpg"/><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30.jp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dirty="0"/>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9270"/>
            <a:ext cx="9144000" cy="6849174"/>
          </a:xfrm>
          <a:prstGeom prst="rect">
            <a:avLst/>
          </a:prstGeom>
        </p:spPr>
      </p:pic>
    </p:spTree>
    <p:extLst>
      <p:ext uri="{BB962C8B-B14F-4D97-AF65-F5344CB8AC3E}">
        <p14:creationId xmlns:p14="http://schemas.microsoft.com/office/powerpoint/2010/main" val="425137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الصنف </a:t>
            </a:r>
            <a:r>
              <a:rPr lang="ar-SY" dirty="0"/>
              <a:t>الثالث </a:t>
            </a:r>
          </a:p>
        </p:txBody>
      </p:sp>
      <p:sp>
        <p:nvSpPr>
          <p:cNvPr id="3" name="عنصر نائب للمحتوى 2"/>
          <p:cNvSpPr>
            <a:spLocks noGrp="1"/>
          </p:cNvSpPr>
          <p:nvPr>
            <p:ph idx="1"/>
          </p:nvPr>
        </p:nvSpPr>
        <p:spPr/>
        <p:txBody>
          <a:bodyPr/>
          <a:lstStyle/>
          <a:p>
            <a:r>
              <a:rPr lang="ar-SY" dirty="0" smtClean="0"/>
              <a:t>: يتميز بوضعية متقدمة اكثر من الطبيعي للقوس السنية السفلية  بالنسبة للقوس السنية العلوية ويظهر ذلك على مستوى الارحاء الاولى باطباق الرحى الاولى السفلية بوضع متقدم بالنسبة لمقابلتها العلوية ولمسافة تتجاوز النصف حدبة قد يكون هذا النموذج ناتج عن النمو الزائد في الفك السفلي مايجعل القوس السفلية متقدمة على القوس العلوية اي ان القوس السفلية تحتضن القوس العلوية وتدعى بحالة تقدم الفك السفلي ويدعى بالاطباق العكوس </a:t>
            </a:r>
          </a:p>
          <a:p>
            <a:endParaRPr lang="ar-SY" dirty="0" smtClean="0"/>
          </a:p>
          <a:p>
            <a:endParaRPr lang="ar-SY" dirty="0"/>
          </a:p>
        </p:txBody>
      </p:sp>
    </p:spTree>
    <p:extLst>
      <p:ext uri="{BB962C8B-B14F-4D97-AF65-F5344CB8AC3E}">
        <p14:creationId xmlns:p14="http://schemas.microsoft.com/office/powerpoint/2010/main" val="227857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2060848"/>
            <a:ext cx="6976627" cy="3704009"/>
          </a:xfrm>
        </p:spPr>
      </p:pic>
    </p:spTree>
    <p:extLst>
      <p:ext uri="{BB962C8B-B14F-4D97-AF65-F5344CB8AC3E}">
        <p14:creationId xmlns:p14="http://schemas.microsoft.com/office/powerpoint/2010/main" val="4169771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3568" y="1988840"/>
            <a:ext cx="7603035" cy="2767980"/>
          </a:xfrm>
        </p:spPr>
      </p:pic>
    </p:spTree>
    <p:extLst>
      <p:ext uri="{BB962C8B-B14F-4D97-AF65-F5344CB8AC3E}">
        <p14:creationId xmlns:p14="http://schemas.microsoft.com/office/powerpoint/2010/main" val="29846608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2" y="548680"/>
            <a:ext cx="8736971" cy="5616624"/>
          </a:xfrm>
        </p:spPr>
      </p:pic>
    </p:spTree>
    <p:extLst>
      <p:ext uri="{BB962C8B-B14F-4D97-AF65-F5344CB8AC3E}">
        <p14:creationId xmlns:p14="http://schemas.microsoft.com/office/powerpoint/2010/main" val="1322367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rotWithShape="1">
          <a:blip r:embed="rId2">
            <a:extLst>
              <a:ext uri="{28A0092B-C50C-407E-A947-70E740481C1C}">
                <a14:useLocalDpi xmlns:a14="http://schemas.microsoft.com/office/drawing/2010/main" val="0"/>
              </a:ext>
            </a:extLst>
          </a:blip>
          <a:srcRect r="48428"/>
          <a:stretch/>
        </p:blipFill>
        <p:spPr>
          <a:xfrm>
            <a:off x="539552" y="1772816"/>
            <a:ext cx="8344958" cy="4248472"/>
          </a:xfrm>
        </p:spPr>
      </p:pic>
    </p:spTree>
    <p:extLst>
      <p:ext uri="{BB962C8B-B14F-4D97-AF65-F5344CB8AC3E}">
        <p14:creationId xmlns:p14="http://schemas.microsoft.com/office/powerpoint/2010/main" val="3684587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9712" y="0"/>
            <a:ext cx="4367932" cy="6560078"/>
          </a:xfrm>
        </p:spPr>
      </p:pic>
    </p:spTree>
    <p:extLst>
      <p:ext uri="{BB962C8B-B14F-4D97-AF65-F5344CB8AC3E}">
        <p14:creationId xmlns:p14="http://schemas.microsoft.com/office/powerpoint/2010/main" val="16705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8" name="عنصر نائب للمحتوى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11760" y="836712"/>
            <a:ext cx="4227339" cy="5731985"/>
          </a:xfrm>
        </p:spPr>
      </p:pic>
    </p:spTree>
    <p:extLst>
      <p:ext uri="{BB962C8B-B14F-4D97-AF65-F5344CB8AC3E}">
        <p14:creationId xmlns:p14="http://schemas.microsoft.com/office/powerpoint/2010/main" val="3099231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صنف ثاني </a:t>
            </a:r>
            <a:endParaRPr lang="ar-SA" dirty="0"/>
          </a:p>
        </p:txBody>
      </p:sp>
      <p:pic>
        <p:nvPicPr>
          <p:cNvPr id="8" name="عنصر نائب للمحتوى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1268760"/>
            <a:ext cx="6832959" cy="4248472"/>
          </a:xfrm>
        </p:spPr>
      </p:pic>
    </p:spTree>
    <p:extLst>
      <p:ext uri="{BB962C8B-B14F-4D97-AF65-F5344CB8AC3E}">
        <p14:creationId xmlns:p14="http://schemas.microsoft.com/office/powerpoint/2010/main" val="2106125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616" y="1343041"/>
            <a:ext cx="2664296" cy="4003723"/>
          </a:xfr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1268760"/>
            <a:ext cx="3600400" cy="4078004"/>
          </a:xfrm>
          <a:prstGeom prst="rect">
            <a:avLst/>
          </a:prstGeom>
        </p:spPr>
      </p:pic>
    </p:spTree>
    <p:extLst>
      <p:ext uri="{BB962C8B-B14F-4D97-AF65-F5344CB8AC3E}">
        <p14:creationId xmlns:p14="http://schemas.microsoft.com/office/powerpoint/2010/main" val="13846712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a:t>شذوذات الاطباق </a:t>
            </a:r>
          </a:p>
        </p:txBody>
      </p:sp>
      <p:sp>
        <p:nvSpPr>
          <p:cNvPr id="3" name="عنصر نائب للمحتوى 2"/>
          <p:cNvSpPr>
            <a:spLocks noGrp="1"/>
          </p:cNvSpPr>
          <p:nvPr>
            <p:ph idx="1"/>
          </p:nvPr>
        </p:nvSpPr>
        <p:spPr/>
        <p:txBody>
          <a:bodyPr>
            <a:normAutofit/>
          </a:bodyPr>
          <a:lstStyle/>
          <a:p>
            <a:pPr algn="ctr"/>
            <a:r>
              <a:rPr lang="ar-SY" b="1" dirty="0" smtClean="0"/>
              <a:t>على مستوى الاسنان الامامية في المستوى العمودي:</a:t>
            </a:r>
          </a:p>
          <a:p>
            <a:r>
              <a:rPr lang="ar-SY" b="1" dirty="0" smtClean="0"/>
              <a:t>عضة حد لحد </a:t>
            </a:r>
            <a:r>
              <a:rPr lang="ar-SY" dirty="0" smtClean="0"/>
              <a:t>: تطبق فيه الحدود القاطعة للاسنا ن العلوية على الحدود القاطعة للاسنان السفلية اي ان مقدار التغطية يكون صفر اما الاسنان الخلفية تكون طبيعية على الاغلب وتنتج هذه الحالة عن ضمور في نمو الفك العلوي وزيادة نمو في المناطق السنخية السفلية</a:t>
            </a:r>
          </a:p>
        </p:txBody>
      </p:sp>
    </p:spTree>
    <p:extLst>
      <p:ext uri="{BB962C8B-B14F-4D97-AF65-F5344CB8AC3E}">
        <p14:creationId xmlns:p14="http://schemas.microsoft.com/office/powerpoint/2010/main" val="3544914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Y" dirty="0"/>
              <a:t>مفاتيح الاطباق السليم :</a:t>
            </a:r>
            <a:br>
              <a:rPr lang="ar-SY" dirty="0"/>
            </a:br>
            <a:endParaRPr lang="ar-SY" dirty="0"/>
          </a:p>
        </p:txBody>
      </p:sp>
      <p:sp>
        <p:nvSpPr>
          <p:cNvPr id="3" name="عنصر نائب للمحتوى 2"/>
          <p:cNvSpPr>
            <a:spLocks noGrp="1"/>
          </p:cNvSpPr>
          <p:nvPr>
            <p:ph idx="1"/>
          </p:nvPr>
        </p:nvSpPr>
        <p:spPr/>
        <p:txBody>
          <a:bodyPr>
            <a:normAutofit fontScale="92500" lnSpcReduction="20000"/>
          </a:bodyPr>
          <a:lstStyle/>
          <a:p>
            <a:pPr algn="ctr"/>
            <a:r>
              <a:rPr lang="ar-SY" b="1" dirty="0" smtClean="0"/>
              <a:t>مفتاح الاطباق الاول :</a:t>
            </a:r>
          </a:p>
          <a:p>
            <a:r>
              <a:rPr lang="ar-SY" dirty="0" smtClean="0"/>
              <a:t>ان الرحى الاولى العلوية تتالف من حدبتين واحدة انسية واخرى وحشية وحتى يكون الاطباق صحيح يجب ان تطبق الحدبة الانسية الدهليزية للرحى الاولى العلوية في الميزاب الدهليزي الواقع على السطح الدهليزي للرحى الاولى السفلي</a:t>
            </a:r>
          </a:p>
          <a:p>
            <a:pPr algn="ctr"/>
            <a:r>
              <a:rPr lang="ar-SY" b="1" dirty="0" smtClean="0"/>
              <a:t>مفتاح الاطباق الثاني :</a:t>
            </a:r>
          </a:p>
          <a:p>
            <a:r>
              <a:rPr lang="ar-SY" dirty="0" smtClean="0"/>
              <a:t>ان لكل ناب حد قاطع </a:t>
            </a:r>
            <a:r>
              <a:rPr lang="ar-SY" dirty="0" err="1" smtClean="0"/>
              <a:t>يتالف</a:t>
            </a:r>
            <a:r>
              <a:rPr lang="ar-SY" dirty="0" smtClean="0"/>
              <a:t> من منحدرين احدهما انسي والاخر وحشي وكذلك للضاحك منحدرين (الضاحك يشبه الناب من الناحية الدهليزية) ولكي يكون الاطباق صحيح يجب ان تقع حدبة الناب العلوي بين المنحدر الوحشي للناب السفلي والمنحدر الانسي للضاحك الاول السفلي</a:t>
            </a:r>
          </a:p>
          <a:p>
            <a:endParaRPr lang="ar-SY" dirty="0"/>
          </a:p>
        </p:txBody>
      </p:sp>
    </p:spTree>
    <p:extLst>
      <p:ext uri="{BB962C8B-B14F-4D97-AF65-F5344CB8AC3E}">
        <p14:creationId xmlns:p14="http://schemas.microsoft.com/office/powerpoint/2010/main" val="364833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0" name="عنصر نائب للمحتوى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3728" y="172184"/>
            <a:ext cx="4968552" cy="3534770"/>
          </a:xfrm>
        </p:spPr>
      </p:pic>
      <p:pic>
        <p:nvPicPr>
          <p:cNvPr id="11" name="صورة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95736" y="3717032"/>
            <a:ext cx="4896544" cy="2841744"/>
          </a:xfrm>
          <a:prstGeom prst="rect">
            <a:avLst/>
          </a:prstGeom>
        </p:spPr>
      </p:pic>
    </p:spTree>
    <p:extLst>
      <p:ext uri="{BB962C8B-B14F-4D97-AF65-F5344CB8AC3E}">
        <p14:creationId xmlns:p14="http://schemas.microsoft.com/office/powerpoint/2010/main" val="10487241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العضة المفتوحة : عندما يوجد فراغ بين الاسنان الامامية العلوية والسفلية عندما يطبق الفك السفلي بوضعية </a:t>
            </a:r>
            <a:r>
              <a:rPr lang="ar-SA" dirty="0" smtClean="0"/>
              <a:t>الاطباق </a:t>
            </a:r>
            <a:r>
              <a:rPr lang="ar-SA" dirty="0"/>
              <a:t>المركزي اي تكون التغطية معدومة </a:t>
            </a:r>
          </a:p>
          <a:p>
            <a:r>
              <a:rPr lang="ar-SA" dirty="0"/>
              <a:t>العضة العميقة :يكون مقدار التغطية اكبر من الطبيعي كان تغطي الاسنان الامامية العلوية اكثر من نصف تيجان الاسنان الامامية السفلية </a:t>
            </a:r>
          </a:p>
          <a:p>
            <a:endParaRPr lang="ar-SA" dirty="0"/>
          </a:p>
        </p:txBody>
      </p:sp>
    </p:spTree>
    <p:extLst>
      <p:ext uri="{BB962C8B-B14F-4D97-AF65-F5344CB8AC3E}">
        <p14:creationId xmlns:p14="http://schemas.microsoft.com/office/powerpoint/2010/main" val="36879362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57" y="764704"/>
            <a:ext cx="8996443" cy="2160240"/>
          </a:xfr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50790" y="3404323"/>
            <a:ext cx="4064000" cy="2705100"/>
          </a:xfrm>
          <a:prstGeom prst="rect">
            <a:avLst/>
          </a:prstGeom>
        </p:spPr>
      </p:pic>
    </p:spTree>
    <p:extLst>
      <p:ext uri="{BB962C8B-B14F-4D97-AF65-F5344CB8AC3E}">
        <p14:creationId xmlns:p14="http://schemas.microsoft.com/office/powerpoint/2010/main" val="12094462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476672"/>
            <a:ext cx="7587493" cy="2966020"/>
          </a:xfr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4077072"/>
            <a:ext cx="7278912" cy="2016224"/>
          </a:xfrm>
          <a:prstGeom prst="rect">
            <a:avLst/>
          </a:prstGeom>
        </p:spPr>
      </p:pic>
    </p:spTree>
    <p:extLst>
      <p:ext uri="{BB962C8B-B14F-4D97-AF65-F5344CB8AC3E}">
        <p14:creationId xmlns:p14="http://schemas.microsoft.com/office/powerpoint/2010/main" val="39498340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algn="ctr"/>
            <a:r>
              <a:rPr lang="ar-SA" b="1" dirty="0"/>
              <a:t>في المستوى الافقي : </a:t>
            </a:r>
          </a:p>
          <a:p>
            <a:r>
              <a:rPr lang="ar-SA" dirty="0"/>
              <a:t>عضة معكوسة امامية : يكون هناك نمو زائد للفك السفلي او ضمور في نمو الفك العلوي بشكل كبير حيث تقترب الاسنان الامامية السفلية بمقدار زائد الى الامام حتى تطبق امام الاسنان الامامية العلوية </a:t>
            </a:r>
            <a:r>
              <a:rPr lang="ar-SA" dirty="0" smtClean="0"/>
              <a:t>مما يعطي </a:t>
            </a:r>
            <a:r>
              <a:rPr lang="ar-SA" dirty="0"/>
              <a:t>شكل الاطباق المعكوس </a:t>
            </a:r>
          </a:p>
        </p:txBody>
      </p:sp>
    </p:spTree>
    <p:extLst>
      <p:ext uri="{BB962C8B-B14F-4D97-AF65-F5344CB8AC3E}">
        <p14:creationId xmlns:p14="http://schemas.microsoft.com/office/powerpoint/2010/main" val="23732382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عضة معكوسة </a:t>
            </a:r>
            <a:endParaRPr lang="ar-SA" dirty="0"/>
          </a:p>
        </p:txBody>
      </p:sp>
      <p:pic>
        <p:nvPicPr>
          <p:cNvPr id="4" name="عنصر نائب للمحتوى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139952" y="2636912"/>
            <a:ext cx="5256584" cy="3325594"/>
          </a:xfr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635" y="2636912"/>
            <a:ext cx="4680520" cy="3473484"/>
          </a:xfrm>
          <a:prstGeom prst="rect">
            <a:avLst/>
          </a:prstGeom>
        </p:spPr>
      </p:pic>
    </p:spTree>
    <p:extLst>
      <p:ext uri="{BB962C8B-B14F-4D97-AF65-F5344CB8AC3E}">
        <p14:creationId xmlns:p14="http://schemas.microsoft.com/office/powerpoint/2010/main" val="23479500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عضة معكوسة لسن واحد</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1916832"/>
            <a:ext cx="6552728" cy="4032448"/>
          </a:xfrm>
        </p:spPr>
      </p:pic>
    </p:spTree>
    <p:extLst>
      <p:ext uri="{BB962C8B-B14F-4D97-AF65-F5344CB8AC3E}">
        <p14:creationId xmlns:p14="http://schemas.microsoft.com/office/powerpoint/2010/main" val="41116167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عضة معكوسة خلفية : تحدث عندما يكون هناك ضمور للفك العلوي من الناحية الخلفية باتجاه الداخل أي ان نموه بالاتجاه الدهليزي يكون ناقصا فيحدث ما يسمى بالعضة الخلفية المعكوسة وتطبق الارحاء الخلفية العلوية الى الحنكي من الارحاء السفلية </a:t>
            </a:r>
          </a:p>
          <a:p>
            <a:endParaRPr lang="ar-SA" dirty="0"/>
          </a:p>
          <a:p>
            <a:endParaRPr lang="ar-SA" dirty="0"/>
          </a:p>
        </p:txBody>
      </p:sp>
    </p:spTree>
    <p:extLst>
      <p:ext uri="{BB962C8B-B14F-4D97-AF65-F5344CB8AC3E}">
        <p14:creationId xmlns:p14="http://schemas.microsoft.com/office/powerpoint/2010/main" val="18901192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2" name="عنصر نائب للمحتوى 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5696" y="332656"/>
            <a:ext cx="5184576" cy="6394658"/>
          </a:xfrm>
        </p:spPr>
      </p:pic>
    </p:spTree>
    <p:extLst>
      <p:ext uri="{BB962C8B-B14F-4D97-AF65-F5344CB8AC3E}">
        <p14:creationId xmlns:p14="http://schemas.microsoft.com/office/powerpoint/2010/main" val="41538079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Y" dirty="0" smtClean="0"/>
              <a:t>عضة معكوسة خلفية</a:t>
            </a:r>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1556792"/>
            <a:ext cx="8436613" cy="3672408"/>
          </a:xfrm>
        </p:spPr>
      </p:pic>
    </p:spTree>
    <p:extLst>
      <p:ext uri="{BB962C8B-B14F-4D97-AF65-F5344CB8AC3E}">
        <p14:creationId xmlns:p14="http://schemas.microsoft.com/office/powerpoint/2010/main" val="2967771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124744"/>
            <a:ext cx="7773223" cy="4536504"/>
          </a:xfrm>
        </p:spPr>
      </p:pic>
    </p:spTree>
    <p:extLst>
      <p:ext uri="{BB962C8B-B14F-4D97-AF65-F5344CB8AC3E}">
        <p14:creationId xmlns:p14="http://schemas.microsoft.com/office/powerpoint/2010/main" val="25528849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buNone/>
            </a:pPr>
            <a:r>
              <a:rPr lang="ar-SY" dirty="0" smtClean="0"/>
              <a:t>هذ وهناك العديد من حالات سوء الاطباق تندرج تحت عيوب الاطباق ومنها ازدحام الاسنان والمسافات بين الاسنان ودوران الاسنان واختلاف مكان الاسنان ....</a:t>
            </a:r>
            <a:endParaRPr lang="ar-SA" dirty="0"/>
          </a:p>
        </p:txBody>
      </p:sp>
    </p:spTree>
    <p:extLst>
      <p:ext uri="{BB962C8B-B14F-4D97-AF65-F5344CB8AC3E}">
        <p14:creationId xmlns:p14="http://schemas.microsoft.com/office/powerpoint/2010/main" val="8428548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3688" y="0"/>
            <a:ext cx="4968552" cy="6569986"/>
          </a:xfrm>
        </p:spPr>
      </p:pic>
    </p:spTree>
    <p:extLst>
      <p:ext uri="{BB962C8B-B14F-4D97-AF65-F5344CB8AC3E}">
        <p14:creationId xmlns:p14="http://schemas.microsoft.com/office/powerpoint/2010/main" val="7855522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1124744"/>
            <a:ext cx="6336704" cy="3971596"/>
          </a:xfrm>
        </p:spPr>
      </p:pic>
    </p:spTree>
    <p:extLst>
      <p:ext uri="{BB962C8B-B14F-4D97-AF65-F5344CB8AC3E}">
        <p14:creationId xmlns:p14="http://schemas.microsoft.com/office/powerpoint/2010/main" val="6845843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620687"/>
            <a:ext cx="6408712" cy="6048049"/>
          </a:xfrm>
        </p:spPr>
      </p:pic>
    </p:spTree>
    <p:extLst>
      <p:ext uri="{BB962C8B-B14F-4D97-AF65-F5344CB8AC3E}">
        <p14:creationId xmlns:p14="http://schemas.microsoft.com/office/powerpoint/2010/main" val="13679865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528" y="1052736"/>
            <a:ext cx="7992888" cy="4856790"/>
          </a:xfrm>
        </p:spPr>
      </p:pic>
    </p:spTree>
    <p:extLst>
      <p:ext uri="{BB962C8B-B14F-4D97-AF65-F5344CB8AC3E}">
        <p14:creationId xmlns:p14="http://schemas.microsoft.com/office/powerpoint/2010/main" val="15623639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buNone/>
            </a:pPr>
            <a:r>
              <a:rPr lang="ar-SY" dirty="0" smtClean="0"/>
              <a:t>صور شعاعية</a:t>
            </a:r>
          </a:p>
          <a:p>
            <a:pPr marL="0" indent="0">
              <a:buNone/>
            </a:pPr>
            <a:r>
              <a:rPr lang="ar-SY" dirty="0" smtClean="0"/>
              <a:t>سحب العصب</a:t>
            </a:r>
          </a:p>
          <a:p>
            <a:pPr marL="0" indent="0">
              <a:buNone/>
            </a:pPr>
            <a:r>
              <a:rPr lang="ar-SY" smtClean="0"/>
              <a:t>تبييض الاسنان</a:t>
            </a:r>
            <a:endParaRPr lang="ar-SY" dirty="0" smtClean="0"/>
          </a:p>
          <a:p>
            <a:pPr marL="0" indent="0">
              <a:buNone/>
            </a:pPr>
            <a:endParaRPr lang="ar-SA" dirty="0"/>
          </a:p>
        </p:txBody>
      </p:sp>
    </p:spTree>
    <p:extLst>
      <p:ext uri="{BB962C8B-B14F-4D97-AF65-F5344CB8AC3E}">
        <p14:creationId xmlns:p14="http://schemas.microsoft.com/office/powerpoint/2010/main" val="12879101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a:p>
        </p:txBody>
      </p:sp>
    </p:spTree>
    <p:extLst>
      <p:ext uri="{BB962C8B-B14F-4D97-AF65-F5344CB8AC3E}">
        <p14:creationId xmlns:p14="http://schemas.microsoft.com/office/powerpoint/2010/main" val="1816224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2327750" y="53113"/>
            <a:ext cx="4848538" cy="7272808"/>
          </a:xfrm>
        </p:spPr>
      </p:pic>
    </p:spTree>
    <p:extLst>
      <p:ext uri="{BB962C8B-B14F-4D97-AF65-F5344CB8AC3E}">
        <p14:creationId xmlns:p14="http://schemas.microsoft.com/office/powerpoint/2010/main" val="759649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332656"/>
            <a:ext cx="8229600" cy="1143000"/>
          </a:xfrm>
        </p:spPr>
        <p:txBody>
          <a:bodyPr>
            <a:normAutofit fontScale="90000"/>
          </a:bodyPr>
          <a:lstStyle/>
          <a:p>
            <a:r>
              <a:rPr lang="ar-SY" dirty="0"/>
              <a:t>نماذج العلاقة </a:t>
            </a:r>
            <a:r>
              <a:rPr lang="ar-SY" dirty="0" err="1"/>
              <a:t>الاطباقية</a:t>
            </a:r>
            <a:r>
              <a:rPr lang="ar-SY" dirty="0"/>
              <a:t> بين القوسين السفلية والعلوية في المستوى السهمي:</a:t>
            </a:r>
            <a:br>
              <a:rPr lang="ar-SY" dirty="0"/>
            </a:br>
            <a:endParaRPr lang="ar-SY" dirty="0"/>
          </a:p>
        </p:txBody>
      </p:sp>
      <p:sp>
        <p:nvSpPr>
          <p:cNvPr id="3" name="عنصر نائب للمحتوى 2"/>
          <p:cNvSpPr>
            <a:spLocks noGrp="1"/>
          </p:cNvSpPr>
          <p:nvPr>
            <p:ph idx="1"/>
          </p:nvPr>
        </p:nvSpPr>
        <p:spPr>
          <a:xfrm>
            <a:off x="323528" y="1700808"/>
            <a:ext cx="8568952" cy="4824536"/>
          </a:xfrm>
        </p:spPr>
        <p:txBody>
          <a:bodyPr>
            <a:normAutofit lnSpcReduction="10000"/>
          </a:bodyPr>
          <a:lstStyle/>
          <a:p>
            <a:pPr marL="0" indent="0" algn="ctr">
              <a:buNone/>
            </a:pPr>
            <a:r>
              <a:rPr lang="ar-SY" b="1" dirty="0" smtClean="0"/>
              <a:t>الصنف الاول:</a:t>
            </a:r>
          </a:p>
          <a:p>
            <a:pPr marL="0" indent="0">
              <a:buNone/>
            </a:pPr>
            <a:r>
              <a:rPr lang="ar-SY" dirty="0" smtClean="0"/>
              <a:t> تكون علاقة الارحاء الاولى الدائمة طبيبعية حيث تطبق الحدبة الانسية الدهليزية للرحى الاولى العلوية في منطقة الميزاب الانسي الدهليزي للرحى الاولى السفلية وهو ان تكون الحدبة الدهليزية للرحى الاولى العلوية في الميزاب المركزي الدهليزي للرحى الاولى السفلية وهو مايسمى مفتاح الاطباق (قديما) ويكون هناك مجال للتغطية تغطي الاسنان العلوية بمقدار ثلث الاسنان السفلية اي (2) ملم تقريبا مع بروز للاسنان الامامية العلوية بمقدار 2-3 ملم</a:t>
            </a:r>
          </a:p>
          <a:p>
            <a:pPr marL="0" indent="0">
              <a:buNone/>
            </a:pPr>
            <a:r>
              <a:rPr lang="ar-SY" dirty="0" smtClean="0"/>
              <a:t> </a:t>
            </a:r>
            <a:endParaRPr lang="ar-SY" dirty="0"/>
          </a:p>
        </p:txBody>
      </p:sp>
    </p:spTree>
    <p:extLst>
      <p:ext uri="{BB962C8B-B14F-4D97-AF65-F5344CB8AC3E}">
        <p14:creationId xmlns:p14="http://schemas.microsoft.com/office/powerpoint/2010/main" val="32363363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764704"/>
            <a:ext cx="7488832" cy="5582808"/>
          </a:xfrm>
        </p:spPr>
      </p:pic>
    </p:spTree>
    <p:extLst>
      <p:ext uri="{BB962C8B-B14F-4D97-AF65-F5344CB8AC3E}">
        <p14:creationId xmlns:p14="http://schemas.microsoft.com/office/powerpoint/2010/main" val="494364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435280" cy="5649491"/>
          </a:xfrm>
        </p:spPr>
        <p:txBody>
          <a:bodyPr>
            <a:normAutofit fontScale="85000" lnSpcReduction="20000"/>
          </a:bodyPr>
          <a:lstStyle/>
          <a:p>
            <a:pPr algn="ctr"/>
            <a:r>
              <a:rPr lang="ar-SY" b="1" dirty="0" smtClean="0"/>
              <a:t>الصنف الثاني </a:t>
            </a:r>
          </a:p>
          <a:p>
            <a:r>
              <a:rPr lang="ar-SY" dirty="0" smtClean="0"/>
              <a:t>:يتميز بوضعية متراجعة للقوس السنية السفلية بالنسبة للقوس السنية العلوية حيث يظهر هذا الاطباق على مستوى الارحاء الاولى بوضعية متراجعة للرحى الاولى السفلية بالنسبة لمقابلاتها العلوية</a:t>
            </a:r>
          </a:p>
          <a:p>
            <a:r>
              <a:rPr lang="ar-SY" dirty="0" smtClean="0"/>
              <a:t> تكون الحدبة الدهليزية الانسية للرحى الاولى العلوية الى الامام من الميزاب المركزي الشفهي للرحى الاولى السفلية اي نلاحظ بروز الفك العلوي وتراجع الفك السفلي  </a:t>
            </a:r>
          </a:p>
          <a:p>
            <a:r>
              <a:rPr lang="ar-SY" dirty="0" smtClean="0"/>
              <a:t>ويمكن التمييز بين نموذجين مختلفين من حالات الصنف الثاني بحسب علاقة الاسنان الامامية وهما </a:t>
            </a:r>
          </a:p>
          <a:p>
            <a:r>
              <a:rPr lang="ar-SY" b="1" dirty="0" smtClean="0"/>
              <a:t>النموذج الاول </a:t>
            </a:r>
            <a:r>
              <a:rPr lang="ar-SY" dirty="0" smtClean="0"/>
              <a:t>:يتميز بعلاقة اطباقية وحشية للارحاء مترافقة بزيادة مقدار البروز القاطعي نتيجة للميلان الدهليزي الزائد للاسنان الامامية العلوية </a:t>
            </a:r>
          </a:p>
          <a:p>
            <a:r>
              <a:rPr lang="ar-SY" b="1" dirty="0" smtClean="0"/>
              <a:t>النموذج الثاني </a:t>
            </a:r>
            <a:r>
              <a:rPr lang="ar-SY" dirty="0" smtClean="0"/>
              <a:t>: يتميز بعلاقة اطباقية وحشية للارحاء مترافقة بميلان الثنايا العلوية نحو الحنكي يمتاز هذا النموذج بوجود عضة او زيادة مقدار التغطية الامامية زيادة كبيرة </a:t>
            </a:r>
            <a:endParaRPr lang="ar-SY" dirty="0"/>
          </a:p>
        </p:txBody>
      </p:sp>
    </p:spTree>
    <p:extLst>
      <p:ext uri="{BB962C8B-B14F-4D97-AF65-F5344CB8AC3E}">
        <p14:creationId xmlns:p14="http://schemas.microsoft.com/office/powerpoint/2010/main" val="2163582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556792"/>
            <a:ext cx="8012526" cy="4320480"/>
          </a:xfrm>
        </p:spPr>
      </p:pic>
    </p:spTree>
    <p:extLst>
      <p:ext uri="{BB962C8B-B14F-4D97-AF65-F5344CB8AC3E}">
        <p14:creationId xmlns:p14="http://schemas.microsoft.com/office/powerpoint/2010/main" val="302868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844824"/>
            <a:ext cx="6828780" cy="3468587"/>
          </a:xfrm>
        </p:spPr>
      </p:pic>
    </p:spTree>
    <p:extLst>
      <p:ext uri="{BB962C8B-B14F-4D97-AF65-F5344CB8AC3E}">
        <p14:creationId xmlns:p14="http://schemas.microsoft.com/office/powerpoint/2010/main" val="1334327541"/>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573</Words>
  <Application>Microsoft Office PowerPoint</Application>
  <PresentationFormat>عرض على الشاشة (3:4)‏</PresentationFormat>
  <Paragraphs>33</Paragraphs>
  <Slides>36</Slides>
  <Notes>0</Notes>
  <HiddenSlides>0</HiddenSlides>
  <MMClips>0</MMClips>
  <ScaleCrop>false</ScaleCrop>
  <HeadingPairs>
    <vt:vector size="4" baseType="variant">
      <vt:variant>
        <vt:lpstr>نسق</vt:lpstr>
      </vt:variant>
      <vt:variant>
        <vt:i4>2</vt:i4>
      </vt:variant>
      <vt:variant>
        <vt:lpstr>عناوين الشرائح</vt:lpstr>
      </vt:variant>
      <vt:variant>
        <vt:i4>36</vt:i4>
      </vt:variant>
    </vt:vector>
  </HeadingPairs>
  <TitlesOfParts>
    <vt:vector size="38" baseType="lpstr">
      <vt:lpstr>نسق Office</vt:lpstr>
      <vt:lpstr>1_نسق Office</vt:lpstr>
      <vt:lpstr>عرض تقديمي في PowerPoint</vt:lpstr>
      <vt:lpstr>مفاتيح الاطباق السليم : </vt:lpstr>
      <vt:lpstr>عرض تقديمي في PowerPoint</vt:lpstr>
      <vt:lpstr>عرض تقديمي في PowerPoint</vt:lpstr>
      <vt:lpstr>نماذج العلاقة الاطباقية بين القوسين السفلية والعلوية في المستوى السهمي: </vt:lpstr>
      <vt:lpstr>عرض تقديمي في PowerPoint</vt:lpstr>
      <vt:lpstr>عرض تقديمي في PowerPoint</vt:lpstr>
      <vt:lpstr>عرض تقديمي في PowerPoint</vt:lpstr>
      <vt:lpstr>عرض تقديمي في PowerPoint</vt:lpstr>
      <vt:lpstr>الصنف الثالث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صنف ثاني </vt:lpstr>
      <vt:lpstr>عرض تقديمي في PowerPoint</vt:lpstr>
      <vt:lpstr>شذوذات الاطباق </vt:lpstr>
      <vt:lpstr>عرض تقديمي في PowerPoint</vt:lpstr>
      <vt:lpstr>عرض تقديمي في PowerPoint</vt:lpstr>
      <vt:lpstr>عرض تقديمي في PowerPoint</vt:lpstr>
      <vt:lpstr>عرض تقديمي في PowerPoint</vt:lpstr>
      <vt:lpstr>عرض تقديمي في PowerPoint</vt:lpstr>
      <vt:lpstr>عضة معكوسة </vt:lpstr>
      <vt:lpstr>عضة معكوسة لسن واحد</vt:lpstr>
      <vt:lpstr>عرض تقديمي في PowerPoint</vt:lpstr>
      <vt:lpstr>عرض تقديمي في PowerPoint</vt:lpstr>
      <vt:lpstr>عضة معكوسة خلفية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DR_ismail</dc:creator>
  <cp:lastModifiedBy>DR_ismail</cp:lastModifiedBy>
  <cp:revision>24</cp:revision>
  <dcterms:created xsi:type="dcterms:W3CDTF">2016-04-11T20:31:17Z</dcterms:created>
  <dcterms:modified xsi:type="dcterms:W3CDTF">2016-04-16T20:21:58Z</dcterms:modified>
</cp:coreProperties>
</file>