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 id="269" r:id="rId5"/>
    <p:sldId id="267" r:id="rId6"/>
    <p:sldId id="259" r:id="rId7"/>
    <p:sldId id="258" r:id="rId8"/>
    <p:sldId id="268" r:id="rId9"/>
    <p:sldId id="260" r:id="rId10"/>
    <p:sldId id="270" r:id="rId11"/>
    <p:sldId id="272" r:id="rId12"/>
    <p:sldId id="273" r:id="rId13"/>
    <p:sldId id="277" r:id="rId14"/>
    <p:sldId id="274" r:id="rId15"/>
    <p:sldId id="271" r:id="rId16"/>
    <p:sldId id="275" r:id="rId17"/>
    <p:sldId id="276" r:id="rId18"/>
    <p:sldId id="261" r:id="rId19"/>
    <p:sldId id="262" r:id="rId20"/>
    <p:sldId id="263" r:id="rId21"/>
    <p:sldId id="264" r:id="rId22"/>
    <p:sldId id="265"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3" d="100"/>
          <a:sy n="43" d="100"/>
        </p:scale>
        <p:origin x="-12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FF53C2C-9206-44D3-8EEE-C7C9573DCFDE}" type="datetimeFigureOut">
              <a:rPr lang="ar-SA" smtClean="0"/>
              <a:t>15/05/1437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2820300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FF53C2C-9206-44D3-8EEE-C7C9573DCFDE}" type="datetimeFigureOut">
              <a:rPr lang="ar-SA" smtClean="0"/>
              <a:t>15/05/1437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306654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FF53C2C-9206-44D3-8EEE-C7C9573DCFDE}" type="datetimeFigureOut">
              <a:rPr lang="ar-SA" smtClean="0"/>
              <a:t>15/05/1437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2189033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Y"/>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593646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418967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480166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304089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عنصر نائب للتاريخ 6"/>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Y" dirty="0">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27631377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تاريخ 2"/>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Y" dirty="0">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39515551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Y" dirty="0">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23725245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183793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FF53C2C-9206-44D3-8EEE-C7C9573DCFDE}" type="datetimeFigureOut">
              <a:rPr lang="ar-SA" smtClean="0"/>
              <a:t>15/05/1437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36053376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dirty="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Y"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405220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31908381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Y"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148304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FF53C2C-9206-44D3-8EEE-C7C9573DCFDE}" type="datetimeFigureOut">
              <a:rPr lang="ar-SA" smtClean="0"/>
              <a:t>15/05/1437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288060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FF53C2C-9206-44D3-8EEE-C7C9573DCFDE}" type="datetimeFigureOut">
              <a:rPr lang="ar-SA" smtClean="0"/>
              <a:t>15/05/1437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794584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FF53C2C-9206-44D3-8EEE-C7C9573DCFDE}" type="datetimeFigureOut">
              <a:rPr lang="ar-SA" smtClean="0"/>
              <a:t>15/05/1437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1648916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FF53C2C-9206-44D3-8EEE-C7C9573DCFDE}" type="datetimeFigureOut">
              <a:rPr lang="ar-SA" smtClean="0"/>
              <a:t>15/05/1437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3241685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FF53C2C-9206-44D3-8EEE-C7C9573DCFDE}" type="datetimeFigureOut">
              <a:rPr lang="ar-SA" smtClean="0"/>
              <a:t>15/05/1437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237202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FF53C2C-9206-44D3-8EEE-C7C9573DCFDE}" type="datetimeFigureOut">
              <a:rPr lang="ar-SA" smtClean="0"/>
              <a:t>15/05/1437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1196799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FF53C2C-9206-44D3-8EEE-C7C9573DCFDE}" type="datetimeFigureOut">
              <a:rPr lang="ar-SA" smtClean="0"/>
              <a:t>15/05/1437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CE7256A-43B1-44C8-AB4B-3B40783DFCD8}" type="slidenum">
              <a:rPr lang="ar-SA" smtClean="0"/>
              <a:t>‹#›</a:t>
            </a:fld>
            <a:endParaRPr lang="ar-SA"/>
          </a:p>
        </p:txBody>
      </p:sp>
    </p:spTree>
    <p:extLst>
      <p:ext uri="{BB962C8B-B14F-4D97-AF65-F5344CB8AC3E}">
        <p14:creationId xmlns:p14="http://schemas.microsoft.com/office/powerpoint/2010/main" val="2696256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FF53C2C-9206-44D3-8EEE-C7C9573DCFDE}" type="datetimeFigureOut">
              <a:rPr lang="ar-SA" smtClean="0"/>
              <a:t>15/05/1437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CE7256A-43B1-44C8-AB4B-3B40783DFCD8}" type="slidenum">
              <a:rPr lang="ar-SA" smtClean="0"/>
              <a:t>‹#›</a:t>
            </a:fld>
            <a:endParaRPr lang="ar-SA"/>
          </a:p>
        </p:txBody>
      </p:sp>
    </p:spTree>
    <p:extLst>
      <p:ext uri="{BB962C8B-B14F-4D97-AF65-F5344CB8AC3E}">
        <p14:creationId xmlns:p14="http://schemas.microsoft.com/office/powerpoint/2010/main" val="1053538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2B3B6EA-43D6-440B-B185-F1F4F369DF55}" type="datetimeFigureOut">
              <a:rPr lang="ar-SY" smtClean="0">
                <a:solidFill>
                  <a:prstClr val="black">
                    <a:tint val="75000"/>
                  </a:prstClr>
                </a:solidFill>
              </a:rPr>
              <a:pPr/>
              <a:t>15/05/1437</a:t>
            </a:fld>
            <a:endParaRPr lang="ar-SY" dirty="0">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dirty="0">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6697BE-0B38-41C6-B8CD-F46A016A81B1}" type="slidenum">
              <a:rPr lang="ar-SY" smtClean="0">
                <a:solidFill>
                  <a:prstClr val="black">
                    <a:tint val="75000"/>
                  </a:prstClr>
                </a:solidFill>
              </a:rPr>
              <a:pPr/>
              <a:t>‹#›</a:t>
            </a:fld>
            <a:endParaRPr lang="ar-SY" dirty="0">
              <a:solidFill>
                <a:prstClr val="black">
                  <a:tint val="75000"/>
                </a:prstClr>
              </a:solidFill>
            </a:endParaRPr>
          </a:p>
        </p:txBody>
      </p:sp>
    </p:spTree>
    <p:extLst>
      <p:ext uri="{BB962C8B-B14F-4D97-AF65-F5344CB8AC3E}">
        <p14:creationId xmlns:p14="http://schemas.microsoft.com/office/powerpoint/2010/main" val="1518457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13.xml"/><Relationship Id="rId4" Type="http://schemas.openxmlformats.org/officeDocument/2006/relationships/image" Target="../media/image15.jpg"/></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5.jpg"/><Relationship Id="rId1" Type="http://schemas.openxmlformats.org/officeDocument/2006/relationships/slideLayout" Target="../slideLayouts/slideLayout13.xml"/><Relationship Id="rId5" Type="http://schemas.openxmlformats.org/officeDocument/2006/relationships/image" Target="../media/image3.jpg"/><Relationship Id="rId4" Type="http://schemas.openxmlformats.org/officeDocument/2006/relationships/image" Target="../media/image20.jpg"/></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3983701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692696"/>
            <a:ext cx="6654113" cy="5328592"/>
          </a:xfrm>
        </p:spPr>
      </p:pic>
    </p:spTree>
    <p:extLst>
      <p:ext uri="{BB962C8B-B14F-4D97-AF65-F5344CB8AC3E}">
        <p14:creationId xmlns:p14="http://schemas.microsoft.com/office/powerpoint/2010/main" val="1338959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404664"/>
            <a:ext cx="6006001" cy="5567794"/>
          </a:xfrm>
        </p:spPr>
      </p:pic>
    </p:spTree>
    <p:extLst>
      <p:ext uri="{BB962C8B-B14F-4D97-AF65-F5344CB8AC3E}">
        <p14:creationId xmlns:p14="http://schemas.microsoft.com/office/powerpoint/2010/main" val="2232532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1772816"/>
            <a:ext cx="8652797" cy="4680520"/>
          </a:xfrm>
        </p:spPr>
      </p:pic>
    </p:spTree>
    <p:extLst>
      <p:ext uri="{BB962C8B-B14F-4D97-AF65-F5344CB8AC3E}">
        <p14:creationId xmlns:p14="http://schemas.microsoft.com/office/powerpoint/2010/main" val="3531803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44008" y="2132856"/>
            <a:ext cx="3806527" cy="2357774"/>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052736"/>
            <a:ext cx="4175745" cy="4175745"/>
          </a:xfrm>
          <a:prstGeom prst="rect">
            <a:avLst/>
          </a:prstGeom>
        </p:spPr>
      </p:pic>
    </p:spTree>
    <p:extLst>
      <p:ext uri="{BB962C8B-B14F-4D97-AF65-F5344CB8AC3E}">
        <p14:creationId xmlns:p14="http://schemas.microsoft.com/office/powerpoint/2010/main" val="2878250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9672" y="207080"/>
            <a:ext cx="5184576" cy="6650920"/>
          </a:xfrm>
        </p:spPr>
      </p:pic>
    </p:spTree>
    <p:extLst>
      <p:ext uri="{BB962C8B-B14F-4D97-AF65-F5344CB8AC3E}">
        <p14:creationId xmlns:p14="http://schemas.microsoft.com/office/powerpoint/2010/main" val="1532593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88024" y="404664"/>
            <a:ext cx="3439443" cy="3083024"/>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548680"/>
            <a:ext cx="3900689" cy="2736304"/>
          </a:xfrm>
          <a:prstGeom prst="rect">
            <a:avLst/>
          </a:prstGeom>
        </p:spPr>
      </p:pic>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71800" y="4195782"/>
            <a:ext cx="3731388" cy="2425402"/>
          </a:xfrm>
          <a:prstGeom prst="rect">
            <a:avLst/>
          </a:prstGeom>
        </p:spPr>
      </p:pic>
    </p:spTree>
    <p:extLst>
      <p:ext uri="{BB962C8B-B14F-4D97-AF65-F5344CB8AC3E}">
        <p14:creationId xmlns:p14="http://schemas.microsoft.com/office/powerpoint/2010/main" val="1874775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548680"/>
            <a:ext cx="6624736" cy="4962159"/>
          </a:xfrm>
        </p:spPr>
      </p:pic>
    </p:spTree>
    <p:extLst>
      <p:ext uri="{BB962C8B-B14F-4D97-AF65-F5344CB8AC3E}">
        <p14:creationId xmlns:p14="http://schemas.microsoft.com/office/powerpoint/2010/main" val="770308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اللثة </a:t>
            </a:r>
            <a:endParaRPr lang="ar-SA" dirty="0"/>
          </a:p>
        </p:txBody>
      </p:sp>
      <p:sp>
        <p:nvSpPr>
          <p:cNvPr id="3" name="عنصر نائب للمحتوى 2"/>
          <p:cNvSpPr>
            <a:spLocks noGrp="1"/>
          </p:cNvSpPr>
          <p:nvPr>
            <p:ph idx="1"/>
          </p:nvPr>
        </p:nvSpPr>
        <p:spPr>
          <a:xfrm>
            <a:off x="457200" y="980728"/>
            <a:ext cx="8229600" cy="5688632"/>
          </a:xfrm>
        </p:spPr>
        <p:txBody>
          <a:bodyPr>
            <a:normAutofit fontScale="55000" lnSpcReduction="20000"/>
          </a:bodyPr>
          <a:lstStyle/>
          <a:p>
            <a:r>
              <a:rPr lang="ar-SA" dirty="0" smtClean="0"/>
              <a:t>اللثة هي النسيج الرخو الذي يستر الارتفاع السنخي ويحيط بأعناق الاسنان وهو نسيج غني بالأوعية الدموية والاعصاب </a:t>
            </a:r>
          </a:p>
          <a:p>
            <a:r>
              <a:rPr lang="ar-SA" dirty="0" smtClean="0"/>
              <a:t>واللثة في الحالة الطبيعية ليست شديدة الحساسية ولكنها تصبح كذلك عندما تكون في حالة مرضية </a:t>
            </a:r>
          </a:p>
          <a:p>
            <a:r>
              <a:rPr lang="ar-SA" dirty="0" smtClean="0"/>
              <a:t>تغطي اللثة قبة الحنك والاسناخ العلوية وتشكل في بعض المناطق طيات مخاطية كما في منطقة اتصال الشفتين العلوية والسفلية مع اللثة في منطقة الخط المتوسط والتي تدعى لجام الشفة </a:t>
            </a:r>
          </a:p>
          <a:p>
            <a:r>
              <a:rPr lang="ar-SA" dirty="0" smtClean="0"/>
              <a:t>تقسم اللثة الى ثلاث اقسام تشريحية : حافة اللثة – الحليمة اللثوية – اللثة الملتصقة </a:t>
            </a:r>
          </a:p>
          <a:p>
            <a:r>
              <a:rPr lang="ar-SA" dirty="0" smtClean="0"/>
              <a:t>1- حافة اللثة : هي الحافة الحرة للثة المحيطة بأعناق الاسنان والتي تمتد من اعلى نقطة في اللثة  حتى مكان ارتباط الرباط السنخي السني  </a:t>
            </a:r>
          </a:p>
          <a:p>
            <a:r>
              <a:rPr lang="ar-SA" dirty="0" smtClean="0"/>
              <a:t>في الحالة الطبيعية تكون عرض اللثة الحرة بحدود (1-2) ملم مشكلة ميزاب بينها وبين السن يدعى الميزاب اللثوي </a:t>
            </a:r>
          </a:p>
          <a:p>
            <a:r>
              <a:rPr lang="ar-SA" dirty="0" smtClean="0"/>
              <a:t>لكنها تتراجع مع الزمن وفي الحالات المرضية بسبب اهمال العناية الفموية وترسب القلح واللويحة الجرثومية في منطقة الميزاب اللثوي مما يؤدي الى زيادة عمق الميزاب اللثوي بشكل مرضي وتشكل الجيوب اللثوية </a:t>
            </a:r>
          </a:p>
          <a:p>
            <a:r>
              <a:rPr lang="ar-SA" dirty="0" smtClean="0"/>
              <a:t>2- الحليمات اللثوية : هي المنطقة من اللثة الموجودة بين الاسنان  والتي تملا المسافات بين السنية اللثوية </a:t>
            </a:r>
          </a:p>
          <a:p>
            <a:r>
              <a:rPr lang="ar-SA" dirty="0" smtClean="0"/>
              <a:t>في الحالات الطبيعية يكون حجم الحليمات اللثوية طبيعي وتملا المسافات بين السنية وذات لون وردي </a:t>
            </a:r>
          </a:p>
          <a:p>
            <a:r>
              <a:rPr lang="ar-SA" dirty="0" smtClean="0"/>
              <a:t>اما في الحالات المرضية فيكبر حجمها ويتضخم وقد يغطي جزء من تاج السن كما ان لونها يصبح احمر غامق بسبب الاحتقان الشديد الناتج عن الالتهاب وتكون نازفة بسهولة </a:t>
            </a:r>
          </a:p>
          <a:p>
            <a:r>
              <a:rPr lang="ar-SA" dirty="0" smtClean="0"/>
              <a:t>3- اللثة الملتصقة : هي الجزء من اللثة الذي يغطي العظم السنخي والتي تكون ثابتة غير متحركة  لونها احمر وردي وقد تحوي على بعض التصبغات القيتامينية عند الاشخاص ذوي البشرة الغامقة </a:t>
            </a:r>
          </a:p>
        </p:txBody>
      </p:sp>
    </p:spTree>
    <p:extLst>
      <p:ext uri="{BB962C8B-B14F-4D97-AF65-F5344CB8AC3E}">
        <p14:creationId xmlns:p14="http://schemas.microsoft.com/office/powerpoint/2010/main" val="3347698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725368"/>
            <a:ext cx="8229600" cy="4275626"/>
          </a:xfrm>
        </p:spPr>
      </p:pic>
    </p:spTree>
    <p:extLst>
      <p:ext uri="{BB962C8B-B14F-4D97-AF65-F5344CB8AC3E}">
        <p14:creationId xmlns:p14="http://schemas.microsoft.com/office/powerpoint/2010/main" val="3568415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عنصر نائب للمحتوى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1268760"/>
            <a:ext cx="9185550" cy="4536504"/>
          </a:xfrm>
        </p:spPr>
      </p:pic>
      <p:sp>
        <p:nvSpPr>
          <p:cNvPr id="2" name="سهم إلى اليسار 1"/>
          <p:cNvSpPr/>
          <p:nvPr/>
        </p:nvSpPr>
        <p:spPr>
          <a:xfrm>
            <a:off x="6592831" y="3012078"/>
            <a:ext cx="2016224" cy="504056"/>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prstClr val="black"/>
                </a:solidFill>
              </a:rPr>
              <a:t>اللثة الحرة</a:t>
            </a:r>
          </a:p>
        </p:txBody>
      </p:sp>
      <p:sp>
        <p:nvSpPr>
          <p:cNvPr id="3" name="سهم إلى اليسار 2"/>
          <p:cNvSpPr/>
          <p:nvPr/>
        </p:nvSpPr>
        <p:spPr>
          <a:xfrm>
            <a:off x="6592831" y="2636912"/>
            <a:ext cx="2227641" cy="375166"/>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prstClr val="black"/>
                </a:solidFill>
              </a:rPr>
              <a:t>الميزاب اللثوي</a:t>
            </a:r>
          </a:p>
        </p:txBody>
      </p:sp>
      <p:sp>
        <p:nvSpPr>
          <p:cNvPr id="4" name="سهم إلى اليسار 3"/>
          <p:cNvSpPr/>
          <p:nvPr/>
        </p:nvSpPr>
        <p:spPr>
          <a:xfrm>
            <a:off x="6592831" y="2060848"/>
            <a:ext cx="2227641" cy="57606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prstClr val="black"/>
                </a:solidFill>
              </a:rPr>
              <a:t>اللثة الملتصقة</a:t>
            </a:r>
          </a:p>
        </p:txBody>
      </p:sp>
      <p:sp>
        <p:nvSpPr>
          <p:cNvPr id="5" name="سهم إلى اليسار 4"/>
          <p:cNvSpPr/>
          <p:nvPr/>
        </p:nvSpPr>
        <p:spPr>
          <a:xfrm>
            <a:off x="6734543" y="1229978"/>
            <a:ext cx="1944216" cy="57606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err="1">
                <a:solidFill>
                  <a:prstClr val="white"/>
                </a:solidFill>
              </a:rPr>
              <a:t>الغشاء</a:t>
            </a:r>
            <a:r>
              <a:rPr lang="ar-SA" dirty="0" err="1">
                <a:solidFill>
                  <a:prstClr val="black"/>
                </a:solidFill>
              </a:rPr>
              <a:t>الغشاء</a:t>
            </a:r>
            <a:r>
              <a:rPr lang="ar-SA" dirty="0">
                <a:solidFill>
                  <a:prstClr val="black"/>
                </a:solidFill>
              </a:rPr>
              <a:t> المخاطي</a:t>
            </a:r>
            <a:endParaRPr lang="ar-SA" dirty="0">
              <a:solidFill>
                <a:prstClr val="white"/>
              </a:solidFill>
            </a:endParaRPr>
          </a:p>
        </p:txBody>
      </p:sp>
    </p:spTree>
    <p:extLst>
      <p:ext uri="{BB962C8B-B14F-4D97-AF65-F5344CB8AC3E}">
        <p14:creationId xmlns:p14="http://schemas.microsoft.com/office/powerpoint/2010/main" val="2784622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88640"/>
            <a:ext cx="9144000" cy="6408712"/>
          </a:xfrm>
        </p:spPr>
        <p:txBody>
          <a:bodyPr>
            <a:normAutofit/>
          </a:bodyPr>
          <a:lstStyle/>
          <a:p>
            <a:r>
              <a:rPr lang="ar-SA" b="1" dirty="0"/>
              <a:t>الرباط السنخي السني :</a:t>
            </a:r>
          </a:p>
          <a:p>
            <a:r>
              <a:rPr lang="ar-SA" dirty="0"/>
              <a:t>عبارة عن غشاء كثيف ومتين يحيط بجذر السن احاطة تامة من منطقة العنق (حافة اللثة) حتى منطقة الذروة ويملا الفراغ الواقع بين جذر السن وجدار السنخ وهو الذي يربط الملاط بجدار السنخ</a:t>
            </a:r>
          </a:p>
          <a:p>
            <a:r>
              <a:rPr lang="ar-SA" dirty="0"/>
              <a:t>اما تركيبه فهو يتألف من نسيج ليفي ابيض كثيف  فيه قليل من الالياف </a:t>
            </a:r>
            <a:r>
              <a:rPr lang="ar-SA" dirty="0" smtClean="0"/>
              <a:t>المرنة</a:t>
            </a:r>
          </a:p>
          <a:p>
            <a:r>
              <a:rPr lang="ar-SA" dirty="0" smtClean="0"/>
              <a:t>يبلغ ثخانة الرباط السنخي السني (</a:t>
            </a:r>
            <a:r>
              <a:rPr lang="en-US" dirty="0" smtClean="0"/>
              <a:t>0.2</a:t>
            </a:r>
            <a:r>
              <a:rPr lang="ar-SY" dirty="0" smtClean="0"/>
              <a:t>) ملم</a:t>
            </a:r>
          </a:p>
          <a:p>
            <a:r>
              <a:rPr lang="ar-SY" dirty="0" smtClean="0"/>
              <a:t>في كل (1) ملم من الرباط يخرج (28000) حزمة من الالياف المرنة والقوية من الملاط السني لتلتحم مع العظم  وهو يحوي الياف عصبية ووعائية وخلايا مولدة للعظم والرباط وخلايا اخرى هامة </a:t>
            </a:r>
          </a:p>
          <a:p>
            <a:r>
              <a:rPr lang="ar-SY" dirty="0" smtClean="0"/>
              <a:t>كما انه يفرز سائل بكميات قليلة يدعى السائل اللثوي </a:t>
            </a:r>
            <a:endParaRPr lang="ar-SA" dirty="0"/>
          </a:p>
        </p:txBody>
      </p:sp>
    </p:spTree>
    <p:extLst>
      <p:ext uri="{BB962C8B-B14F-4D97-AF65-F5344CB8AC3E}">
        <p14:creationId xmlns:p14="http://schemas.microsoft.com/office/powerpoint/2010/main" val="1135164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a:bodyPr>
          <a:lstStyle/>
          <a:p>
            <a:r>
              <a:rPr lang="ar-SA" dirty="0"/>
              <a:t>تراجع وانحسار اللثة  : ينتج عن بعض الحالات المرضية والرضية للثة والاسنان </a:t>
            </a:r>
            <a:r>
              <a:rPr lang="ar-SA" dirty="0" smtClean="0"/>
              <a:t>ويؤدي </a:t>
            </a:r>
            <a:r>
              <a:rPr lang="ar-SA" dirty="0"/>
              <a:t>الى انحسار اللثة </a:t>
            </a:r>
            <a:r>
              <a:rPr lang="ar-SA" dirty="0" smtClean="0"/>
              <a:t>عن جزء </a:t>
            </a:r>
            <a:r>
              <a:rPr lang="ar-SA" dirty="0"/>
              <a:t>من عنق وجذر السن مما يؤدي الى زيادة في طول التاج السريري للسن</a:t>
            </a:r>
          </a:p>
          <a:p>
            <a:r>
              <a:rPr lang="ar-SA" dirty="0"/>
              <a:t>قد يكون التراجع اللثوي ناتج عن حالات مرضية لثوية مما يؤدي الى تراجع في العظم السنخي المحيط </a:t>
            </a:r>
            <a:r>
              <a:rPr lang="ar-SA" dirty="0" smtClean="0"/>
              <a:t>بالأسنان  </a:t>
            </a:r>
            <a:r>
              <a:rPr lang="ar-SA" dirty="0"/>
              <a:t>وتراجع وانحسار لثوي </a:t>
            </a:r>
            <a:r>
              <a:rPr lang="ar-SA" dirty="0" smtClean="0"/>
              <a:t>مما يؤدي </a:t>
            </a:r>
            <a:r>
              <a:rPr lang="ar-SA" dirty="0"/>
              <a:t>بالسن الى القلقة والحركة </a:t>
            </a:r>
          </a:p>
          <a:p>
            <a:endParaRPr lang="ar-SA" dirty="0"/>
          </a:p>
        </p:txBody>
      </p:sp>
    </p:spTree>
    <p:extLst>
      <p:ext uri="{BB962C8B-B14F-4D97-AF65-F5344CB8AC3E}">
        <p14:creationId xmlns:p14="http://schemas.microsoft.com/office/powerpoint/2010/main" val="1837725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1" y="260648"/>
            <a:ext cx="4381410" cy="3456384"/>
          </a:xfrm>
        </p:spPr>
      </p:pic>
      <p:pic>
        <p:nvPicPr>
          <p:cNvPr id="6" name="صورة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1" y="4049897"/>
            <a:ext cx="4354675" cy="2564904"/>
          </a:xfrm>
          <a:prstGeom prst="rect">
            <a:avLst/>
          </a:prstGeom>
        </p:spPr>
      </p:pic>
      <p:pic>
        <p:nvPicPr>
          <p:cNvPr id="3" name="صورة 2"/>
          <p:cNvPicPr>
            <a:picLocks noChangeAspect="1"/>
          </p:cNvPicPr>
          <p:nvPr/>
        </p:nvPicPr>
        <p:blipFill rotWithShape="1">
          <a:blip r:embed="rId4">
            <a:extLst>
              <a:ext uri="{28A0092B-C50C-407E-A947-70E740481C1C}">
                <a14:useLocalDpi xmlns:a14="http://schemas.microsoft.com/office/drawing/2010/main" val="0"/>
              </a:ext>
            </a:extLst>
          </a:blip>
          <a:srcRect r="33253"/>
          <a:stretch/>
        </p:blipFill>
        <p:spPr>
          <a:xfrm>
            <a:off x="4496193" y="3827380"/>
            <a:ext cx="4252765" cy="2990056"/>
          </a:xfrm>
          <a:prstGeom prst="rect">
            <a:avLst/>
          </a:prstGeom>
        </p:spPr>
      </p:pic>
      <p:pic>
        <p:nvPicPr>
          <p:cNvPr id="5" name="صورة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28592" y="404664"/>
            <a:ext cx="4104456" cy="3286835"/>
          </a:xfrm>
          <a:prstGeom prst="rect">
            <a:avLst/>
          </a:prstGeom>
        </p:spPr>
      </p:pic>
    </p:spTree>
    <p:extLst>
      <p:ext uri="{BB962C8B-B14F-4D97-AF65-F5344CB8AC3E}">
        <p14:creationId xmlns:p14="http://schemas.microsoft.com/office/powerpoint/2010/main" val="3407778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764704"/>
            <a:ext cx="8341751" cy="4752528"/>
          </a:xfrm>
        </p:spPr>
      </p:pic>
    </p:spTree>
    <p:extLst>
      <p:ext uri="{BB962C8B-B14F-4D97-AF65-F5344CB8AC3E}">
        <p14:creationId xmlns:p14="http://schemas.microsoft.com/office/powerpoint/2010/main" val="293306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332656"/>
            <a:ext cx="9144000" cy="6264696"/>
          </a:xfrm>
        </p:spPr>
        <p:txBody>
          <a:bodyPr>
            <a:normAutofit/>
          </a:bodyPr>
          <a:lstStyle/>
          <a:p>
            <a:pPr lvl="0"/>
            <a:r>
              <a:rPr lang="ar-SA" dirty="0">
                <a:solidFill>
                  <a:prstClr val="black"/>
                </a:solidFill>
              </a:rPr>
              <a:t>واما دوره فهو يقوم بربط السن مع جدار السنخ ولكن له دور اخر فهو عضو حسي يبدي كثير من الاعراض والتغيرات من تلف وتخرب والتهاب وتقيح كردود فعل على المؤثرات والمخرشات المسببة للأمراض كالقلح والانتانات الجرثومية والاجسام الاجنبية</a:t>
            </a:r>
          </a:p>
          <a:p>
            <a:pPr lvl="0"/>
            <a:r>
              <a:rPr lang="ar-SA" dirty="0">
                <a:solidFill>
                  <a:prstClr val="black"/>
                </a:solidFill>
              </a:rPr>
              <a:t>يساهم الرباط السني في تبديد الجهود </a:t>
            </a:r>
            <a:r>
              <a:rPr lang="ar-SA" dirty="0" err="1">
                <a:solidFill>
                  <a:prstClr val="black"/>
                </a:solidFill>
              </a:rPr>
              <a:t>الاطباقية</a:t>
            </a:r>
            <a:r>
              <a:rPr lang="ar-SA" dirty="0">
                <a:solidFill>
                  <a:prstClr val="black"/>
                </a:solidFill>
              </a:rPr>
              <a:t> الموجهة نحو السن وتنظيم ضغط المضغ  فهو يحتوي على العديد من المستقبلات الحسية التي تدعم عمله ووظائفه  وكذلك له دور في تغذية انسجة السن والنسيج الداعم </a:t>
            </a:r>
          </a:p>
          <a:p>
            <a:endParaRPr lang="ar-SA" dirty="0"/>
          </a:p>
        </p:txBody>
      </p:sp>
    </p:spTree>
    <p:extLst>
      <p:ext uri="{BB962C8B-B14F-4D97-AF65-F5344CB8AC3E}">
        <p14:creationId xmlns:p14="http://schemas.microsoft.com/office/powerpoint/2010/main" val="3459444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892480" cy="2880320"/>
          </a:xfrm>
        </p:spPr>
        <p:txBody>
          <a:bodyPr/>
          <a:lstStyle/>
          <a:p>
            <a:r>
              <a:rPr lang="ar-SY" dirty="0" smtClean="0"/>
              <a:t>الميزاب اللثوي : هو المسافة الممتدة بين اعلى نقطة في حافة اللثة الحرة الى منطقة ارتباط اللثة بالسن (الارتباط السني السنخي ) وتقدر في الحالة الطبيعية بين (1-2) ملم </a:t>
            </a:r>
          </a:p>
          <a:p>
            <a:r>
              <a:rPr lang="ar-SY" dirty="0" smtClean="0"/>
              <a:t>وتزداد هذه المسافة في الحالات المرضية ويتحول الميزاب اللثوي الى جيب لثوي</a:t>
            </a:r>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52936"/>
            <a:ext cx="4644008" cy="3822923"/>
          </a:xfrm>
          <a:prstGeom prst="rect">
            <a:avLst/>
          </a:prstGeo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4536" y="2852936"/>
            <a:ext cx="4319463" cy="3822923"/>
          </a:xfrm>
          <a:prstGeom prst="rect">
            <a:avLst/>
          </a:prstGeom>
        </p:spPr>
      </p:pic>
    </p:spTree>
    <p:extLst>
      <p:ext uri="{BB962C8B-B14F-4D97-AF65-F5344CB8AC3E}">
        <p14:creationId xmlns:p14="http://schemas.microsoft.com/office/powerpoint/2010/main" val="3432190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1665" y="1052736"/>
            <a:ext cx="3761383" cy="5550581"/>
          </a:xfrm>
        </p:spPr>
      </p:pic>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908720"/>
            <a:ext cx="4320480" cy="5138435"/>
          </a:xfrm>
          <a:prstGeom prst="rect">
            <a:avLst/>
          </a:prstGeom>
        </p:spPr>
      </p:pic>
    </p:spTree>
    <p:extLst>
      <p:ext uri="{BB962C8B-B14F-4D97-AF65-F5344CB8AC3E}">
        <p14:creationId xmlns:p14="http://schemas.microsoft.com/office/powerpoint/2010/main" val="1027229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88640"/>
            <a:ext cx="8892480" cy="6408712"/>
          </a:xfrm>
        </p:spPr>
        <p:txBody>
          <a:bodyPr/>
          <a:lstStyle/>
          <a:p>
            <a:pPr lvl="0"/>
            <a:r>
              <a:rPr lang="ar-SA" dirty="0" smtClean="0">
                <a:solidFill>
                  <a:prstClr val="black"/>
                </a:solidFill>
              </a:rPr>
              <a:t>الرباط السنخي </a:t>
            </a:r>
            <a:r>
              <a:rPr lang="ar-SA" dirty="0">
                <a:solidFill>
                  <a:prstClr val="black"/>
                </a:solidFill>
              </a:rPr>
              <a:t>السني والتعويضات الثابتة : تكون الياف الرباط السني سهلة الرض والتمزق حيث انها تمزق حتى في حالات تجربة التاج المعدني او أي قطعة تعويضية في الفم وعلى هذا يجب احترام الياف الرباط السني عند اجراء أي تعويض على السن من حيث التحضير واجراء الطبعات وتجربة التاج وطول حوافه ومن ثم تثبيته في الفم</a:t>
            </a:r>
          </a:p>
          <a:p>
            <a:endParaRPr lang="ar-SA" dirty="0"/>
          </a:p>
          <a:p>
            <a:endParaRPr lang="ar-SA" dirty="0"/>
          </a:p>
        </p:txBody>
      </p:sp>
    </p:spTree>
    <p:extLst>
      <p:ext uri="{BB962C8B-B14F-4D97-AF65-F5344CB8AC3E}">
        <p14:creationId xmlns:p14="http://schemas.microsoft.com/office/powerpoint/2010/main" val="3060848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9992" y="1628800"/>
            <a:ext cx="4413477" cy="4896544"/>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1196751"/>
            <a:ext cx="3699213" cy="5558927"/>
          </a:xfrm>
          <a:prstGeom prst="rect">
            <a:avLst/>
          </a:prstGeom>
        </p:spPr>
      </p:pic>
    </p:spTree>
    <p:extLst>
      <p:ext uri="{BB962C8B-B14F-4D97-AF65-F5344CB8AC3E}">
        <p14:creationId xmlns:p14="http://schemas.microsoft.com/office/powerpoint/2010/main" val="1423714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الجيب اللثوي وتراجع الحافة اللثوية :</a:t>
            </a:r>
          </a:p>
          <a:p>
            <a:r>
              <a:rPr lang="ar-SA" dirty="0" smtClean="0"/>
              <a:t>تؤدي بعض العوامل المرضية ( رضية : تفريش اسنان –قلح- عادات سيئة – كيميائية : </a:t>
            </a:r>
            <a:r>
              <a:rPr lang="ar-SA" dirty="0" err="1" smtClean="0"/>
              <a:t>مخرشات</a:t>
            </a:r>
            <a:r>
              <a:rPr lang="ar-SA" dirty="0" smtClean="0"/>
              <a:t>  --- مرضية : تجمع بقايا </a:t>
            </a:r>
            <a:r>
              <a:rPr lang="ar-SA" dirty="0" err="1" smtClean="0"/>
              <a:t>طعامية</a:t>
            </a:r>
            <a:r>
              <a:rPr lang="ar-SA" dirty="0" smtClean="0"/>
              <a:t> </a:t>
            </a:r>
            <a:r>
              <a:rPr lang="ar-SA" dirty="0" err="1" smtClean="0"/>
              <a:t>مجرثمة</a:t>
            </a:r>
            <a:r>
              <a:rPr lang="ar-SA" dirty="0" smtClean="0"/>
              <a:t>)   للميزاب اللثوي الى تراجع في الحافة اللثوية مع او بدون تشكل جيب لثوي مما يؤدي الى انكشاف حزم القنيات العاجية الحساسة وتعرضها للعوامل الخارجية وهذا يفسر الحساسية السنية </a:t>
            </a:r>
            <a:endParaRPr lang="ar-SA" dirty="0"/>
          </a:p>
        </p:txBody>
      </p:sp>
    </p:spTree>
    <p:extLst>
      <p:ext uri="{BB962C8B-B14F-4D97-AF65-F5344CB8AC3E}">
        <p14:creationId xmlns:p14="http://schemas.microsoft.com/office/powerpoint/2010/main" val="180407395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643</Words>
  <Application>Microsoft Office PowerPoint</Application>
  <PresentationFormat>عرض على الشاشة (3:4)‏</PresentationFormat>
  <Paragraphs>31</Paragraphs>
  <Slides>21</Slides>
  <Notes>0</Notes>
  <HiddenSlides>0</HiddenSlides>
  <MMClips>0</MMClips>
  <ScaleCrop>false</ScaleCrop>
  <HeadingPairs>
    <vt:vector size="4" baseType="variant">
      <vt:variant>
        <vt:lpstr>نسق</vt:lpstr>
      </vt:variant>
      <vt:variant>
        <vt:i4>2</vt:i4>
      </vt:variant>
      <vt:variant>
        <vt:lpstr>عناوين الشرائح</vt:lpstr>
      </vt:variant>
      <vt:variant>
        <vt:i4>21</vt:i4>
      </vt:variant>
    </vt:vector>
  </HeadingPairs>
  <TitlesOfParts>
    <vt:vector size="23" baseType="lpstr">
      <vt:lpstr>نسق Office</vt:lpstr>
      <vt:lpstr>1_نسق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اللثة </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DR_ismail</dc:creator>
  <cp:lastModifiedBy>DR_ismail</cp:lastModifiedBy>
  <cp:revision>7</cp:revision>
  <dcterms:created xsi:type="dcterms:W3CDTF">2015-12-07T22:24:23Z</dcterms:created>
  <dcterms:modified xsi:type="dcterms:W3CDTF">2016-02-23T00:39:16Z</dcterms:modified>
</cp:coreProperties>
</file>