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4"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3" d="100"/>
          <a:sy n="4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0C8C741D-6CD7-4042-9E79-D933E074B0E4}" type="datetime8">
              <a:rPr lang="ar-SY" smtClean="0">
                <a:solidFill>
                  <a:prstClr val="black">
                    <a:tint val="75000"/>
                  </a:prstClr>
                </a:solidFill>
              </a:rPr>
              <a:pPr/>
              <a:t>15 آذار، 16</a:t>
            </a:fld>
            <a:endParaRPr lang="ar-SY" dirty="0">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10341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2252235C-AD8A-43EA-B49D-7FABFC67916F}" type="datetime8">
              <a:rPr lang="ar-SY" smtClean="0">
                <a:solidFill>
                  <a:prstClr val="black">
                    <a:tint val="75000"/>
                  </a:prstClr>
                </a:solidFill>
              </a:rPr>
              <a:pPr/>
              <a:t>15 آذار، 16</a:t>
            </a:fld>
            <a:endParaRPr lang="ar-SY" dirty="0">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36439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1DF20011-E142-4065-826D-856AE12B5654}" type="datetime8">
              <a:rPr lang="ar-SY" smtClean="0">
                <a:solidFill>
                  <a:prstClr val="black">
                    <a:tint val="75000"/>
                  </a:prstClr>
                </a:solidFill>
              </a:rPr>
              <a:pPr/>
              <a:t>15 آذار، 16</a:t>
            </a:fld>
            <a:endParaRPr lang="ar-SY" dirty="0">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323444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996CDDA6-6C84-4982-9B1A-DE5A6764E88A}" type="datetime8">
              <a:rPr lang="ar-SY" smtClean="0">
                <a:solidFill>
                  <a:prstClr val="black">
                    <a:tint val="75000"/>
                  </a:prstClr>
                </a:solidFill>
              </a:rPr>
              <a:pPr/>
              <a:t>15 آذار، 16</a:t>
            </a:fld>
            <a:endParaRPr lang="ar-SY" dirty="0">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89538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4693C2C-FE54-4055-AE75-DF7A4FC7B621}" type="datetime8">
              <a:rPr lang="ar-SY" smtClean="0">
                <a:solidFill>
                  <a:prstClr val="black">
                    <a:tint val="75000"/>
                  </a:prstClr>
                </a:solidFill>
              </a:rPr>
              <a:pPr/>
              <a:t>15 آذار، 16</a:t>
            </a:fld>
            <a:endParaRPr lang="ar-SY" dirty="0">
              <a:solidFill>
                <a:prstClr val="black">
                  <a:tint val="75000"/>
                </a:prstClr>
              </a:solidFill>
            </a:endParaRPr>
          </a:p>
        </p:txBody>
      </p:sp>
      <p:sp>
        <p:nvSpPr>
          <p:cNvPr id="5" name="عنصر نائب للتذييل 4"/>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278867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3145F9EF-CA53-4E27-B1DF-A192ECD20EF0}" type="datetime8">
              <a:rPr lang="ar-SY" smtClean="0">
                <a:solidFill>
                  <a:prstClr val="black">
                    <a:tint val="75000"/>
                  </a:prstClr>
                </a:solidFill>
              </a:rPr>
              <a:pPr/>
              <a:t>15 آذار، 16</a:t>
            </a:fld>
            <a:endParaRPr lang="ar-SY" dirty="0">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83812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44F65727-B52B-455E-8ABA-A1A82FA8309B}" type="datetime8">
              <a:rPr lang="ar-SY" smtClean="0">
                <a:solidFill>
                  <a:prstClr val="black">
                    <a:tint val="75000"/>
                  </a:prstClr>
                </a:solidFill>
              </a:rPr>
              <a:pPr/>
              <a:t>15 آذار، 16</a:t>
            </a:fld>
            <a:endParaRPr lang="ar-SY" dirty="0">
              <a:solidFill>
                <a:prstClr val="black">
                  <a:tint val="75000"/>
                </a:prstClr>
              </a:solidFill>
            </a:endParaRPr>
          </a:p>
        </p:txBody>
      </p:sp>
      <p:sp>
        <p:nvSpPr>
          <p:cNvPr id="8" name="عنصر نائب للتذييل 7"/>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281322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C1801AC9-58E3-4528-9C97-980B23829530}" type="datetime8">
              <a:rPr lang="ar-SY" smtClean="0">
                <a:solidFill>
                  <a:prstClr val="black">
                    <a:tint val="75000"/>
                  </a:prstClr>
                </a:solidFill>
              </a:rPr>
              <a:pPr/>
              <a:t>15 آذار، 16</a:t>
            </a:fld>
            <a:endParaRPr lang="ar-SY" dirty="0">
              <a:solidFill>
                <a:prstClr val="black">
                  <a:tint val="75000"/>
                </a:prstClr>
              </a:solidFill>
            </a:endParaRPr>
          </a:p>
        </p:txBody>
      </p:sp>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285220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1B3A5A0-360F-425E-93B9-4DDB247842BB}" type="datetime8">
              <a:rPr lang="ar-SY" smtClean="0">
                <a:solidFill>
                  <a:prstClr val="black">
                    <a:tint val="75000"/>
                  </a:prstClr>
                </a:solidFill>
              </a:rPr>
              <a:pPr/>
              <a:t>15 آذار، 16</a:t>
            </a:fld>
            <a:endParaRPr lang="ar-SY" dirty="0">
              <a:solidFill>
                <a:prstClr val="black">
                  <a:tint val="75000"/>
                </a:prstClr>
              </a:solidFill>
            </a:endParaRPr>
          </a:p>
        </p:txBody>
      </p:sp>
      <p:sp>
        <p:nvSpPr>
          <p:cNvPr id="3" name="عنصر نائب للتذييل 2"/>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337217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47E8FF0-662E-4CD2-8687-767E9743058C}" type="datetime8">
              <a:rPr lang="ar-SY" smtClean="0">
                <a:solidFill>
                  <a:prstClr val="black">
                    <a:tint val="75000"/>
                  </a:prstClr>
                </a:solidFill>
              </a:rPr>
              <a:pPr/>
              <a:t>15 آذار، 16</a:t>
            </a:fld>
            <a:endParaRPr lang="ar-SY" dirty="0">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87857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1A71FC-4442-4258-B9B6-4A9E9E040291}" type="datetime8">
              <a:rPr lang="ar-SY" smtClean="0">
                <a:solidFill>
                  <a:prstClr val="black">
                    <a:tint val="75000"/>
                  </a:prstClr>
                </a:solidFill>
              </a:rPr>
              <a:pPr/>
              <a:t>15 آذار، 16</a:t>
            </a:fld>
            <a:endParaRPr lang="ar-SY" dirty="0">
              <a:solidFill>
                <a:prstClr val="black">
                  <a:tint val="75000"/>
                </a:prstClr>
              </a:solidFill>
            </a:endParaRPr>
          </a:p>
        </p:txBody>
      </p:sp>
      <p:sp>
        <p:nvSpPr>
          <p:cNvPr id="6" name="عنصر نائب للتذييل 5"/>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334234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E8793F-A94E-4D6F-B8FC-41E34B370817}" type="datetime8">
              <a:rPr lang="ar-SY" smtClean="0">
                <a:solidFill>
                  <a:prstClr val="black">
                    <a:tint val="75000"/>
                  </a:prstClr>
                </a:solidFill>
              </a:rPr>
              <a:pPr/>
              <a:t>15 آذار، 16</a:t>
            </a:fld>
            <a:endParaRPr lang="ar-SY" dirty="0">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6697BE-0B38-41C6-B8CD-F46A016A81B1}" type="slidenum">
              <a:rPr lang="ar-SY" smtClean="0">
                <a:solidFill>
                  <a:prstClr val="black">
                    <a:tint val="75000"/>
                  </a:prstClr>
                </a:solidFill>
              </a:rPr>
              <a:pPr/>
              <a:t>‹#›</a:t>
            </a:fld>
            <a:endParaRPr lang="ar-SY" dirty="0">
              <a:solidFill>
                <a:prstClr val="black">
                  <a:tint val="75000"/>
                </a:prstClr>
              </a:solidFill>
            </a:endParaRPr>
          </a:p>
        </p:txBody>
      </p:sp>
    </p:spTree>
    <p:extLst>
      <p:ext uri="{BB962C8B-B14F-4D97-AF65-F5344CB8AC3E}">
        <p14:creationId xmlns:p14="http://schemas.microsoft.com/office/powerpoint/2010/main" val="422186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332656"/>
            <a:ext cx="6048672" cy="6048672"/>
          </a:xfrm>
        </p:spPr>
      </p:pic>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385411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188640"/>
            <a:ext cx="5194920" cy="5937523"/>
          </a:xfrm>
        </p:spPr>
        <p:txBody>
          <a:bodyPr>
            <a:normAutofit fontScale="85000" lnSpcReduction="10000"/>
          </a:bodyPr>
          <a:lstStyle/>
          <a:p>
            <a:r>
              <a:rPr lang="ar-SA" b="1" dirty="0"/>
              <a:t>-الجـــــــذر </a:t>
            </a:r>
            <a:r>
              <a:rPr lang="ar-SA" dirty="0" smtClean="0"/>
              <a:t>:</a:t>
            </a:r>
          </a:p>
          <a:p>
            <a:r>
              <a:rPr lang="ar-SA" dirty="0" smtClean="0"/>
              <a:t>تبزغ الرحى الاولى بعمر ست سنوات  وهي اول سن دائمة تبزغ عند الطفل </a:t>
            </a:r>
          </a:p>
          <a:p>
            <a:r>
              <a:rPr lang="ar-SA" dirty="0" smtClean="0"/>
              <a:t>يكون مكان بزوغها وحشي الرحى الثانية المؤقتة أي خارج القوس السنية المؤقتة</a:t>
            </a:r>
          </a:p>
          <a:p>
            <a:r>
              <a:rPr lang="ar-SA" dirty="0" smtClean="0"/>
              <a:t>يبلغ الطول الكلي للرحى الاولى العلوية (21.8) ويبلغ طول الجذر (13.6)</a:t>
            </a:r>
            <a:endParaRPr lang="ar-SA" dirty="0"/>
          </a:p>
          <a:p>
            <a:r>
              <a:rPr lang="ar-SA" dirty="0"/>
              <a:t>للرحى الأولى العلوية ثلاثة جذور هي </a:t>
            </a:r>
            <a:r>
              <a:rPr lang="ar-SA" dirty="0" smtClean="0"/>
              <a:t>:</a:t>
            </a:r>
            <a:endParaRPr lang="ar-SA" dirty="0"/>
          </a:p>
          <a:p>
            <a:r>
              <a:rPr lang="ar-SA" dirty="0"/>
              <a:t>أ‌- الجذر الأنسي الدهليزي</a:t>
            </a:r>
          </a:p>
          <a:p>
            <a:r>
              <a:rPr lang="ar-SA" dirty="0"/>
              <a:t>ب-الجذر الوحشي الدهليزي .</a:t>
            </a:r>
          </a:p>
          <a:p>
            <a:r>
              <a:rPr lang="ar-SA" dirty="0"/>
              <a:t>ج-الجذر اللساني( الحنكي </a:t>
            </a:r>
            <a:r>
              <a:rPr lang="ar-SA" dirty="0" smtClean="0"/>
              <a:t>).</a:t>
            </a:r>
            <a:endParaRPr lang="ar-SA" dirty="0"/>
          </a:p>
          <a:p>
            <a:r>
              <a:rPr lang="ar-SA" dirty="0"/>
              <a:t>وأكبر الجذور هو الجذر الحنكي يليه الجذر الأنسي الدهليزي واصغرهما هو </a:t>
            </a:r>
            <a:r>
              <a:rPr lang="ar-SA" dirty="0" smtClean="0"/>
              <a:t>الجذر الوحشي </a:t>
            </a:r>
            <a:r>
              <a:rPr lang="ar-SA" dirty="0"/>
              <a:t>الدهليزي</a:t>
            </a:r>
          </a:p>
          <a:p>
            <a:endParaRPr lang="ar-SA"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1"/>
            <a:ext cx="3347864" cy="3960440"/>
          </a:xfrm>
          <a:prstGeom prst="rect">
            <a:avLst/>
          </a:prstGeom>
        </p:spPr>
      </p:pic>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56640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88640"/>
            <a:ext cx="6408712" cy="6208441"/>
          </a:xfrm>
        </p:spPr>
      </p:pic>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779250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C00000"/>
                </a:solidFill>
              </a:rPr>
              <a:t>الرحى الثانية العلوية </a:t>
            </a:r>
            <a:r>
              <a:rPr lang="en-US" b="1" dirty="0" smtClean="0">
                <a:solidFill>
                  <a:srgbClr val="C00000"/>
                </a:solidFill>
              </a:rPr>
              <a:t>(second molar)</a:t>
            </a:r>
            <a:endParaRPr lang="ar-SA" b="1" dirty="0">
              <a:solidFill>
                <a:srgbClr val="C00000"/>
              </a:solidFill>
            </a:endParaRPr>
          </a:p>
        </p:txBody>
      </p:sp>
      <p:sp>
        <p:nvSpPr>
          <p:cNvPr id="3" name="عنصر نائب للمحتوى 2"/>
          <p:cNvSpPr>
            <a:spLocks noGrp="1"/>
          </p:cNvSpPr>
          <p:nvPr>
            <p:ph idx="1"/>
          </p:nvPr>
        </p:nvSpPr>
        <p:spPr>
          <a:xfrm>
            <a:off x="0" y="1340767"/>
            <a:ext cx="8892480" cy="5500825"/>
          </a:xfrm>
        </p:spPr>
        <p:txBody>
          <a:bodyPr>
            <a:noAutofit/>
          </a:bodyPr>
          <a:lstStyle/>
          <a:p>
            <a:r>
              <a:rPr lang="ar-SA" sz="2400" dirty="0" smtClean="0"/>
              <a:t>تبزغ بعمر (12) عام  ويبلغ طولها الكلي (20.6) </a:t>
            </a:r>
          </a:p>
          <a:p>
            <a:pPr algn="ctr"/>
            <a:r>
              <a:rPr lang="ar-SA" sz="2400" b="1" dirty="0" smtClean="0"/>
              <a:t>التاج :</a:t>
            </a:r>
          </a:p>
          <a:p>
            <a:r>
              <a:rPr lang="ar-SA" sz="2800" dirty="0" smtClean="0"/>
              <a:t>يتميز تاج الرحى الثانية عن الاولى بانه اصغر حجما وخاصة في الجهة اللسانية حيث يميل شكل التاج من المكعب الى الموشور الثلاثي</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265366"/>
            <a:ext cx="6120680" cy="2733264"/>
          </a:xfrm>
          <a:prstGeom prst="rect">
            <a:avLst/>
          </a:prstGeom>
        </p:spPr>
      </p:pic>
      <p:sp>
        <p:nvSpPr>
          <p:cNvPr id="7" name="مربع نص 6"/>
          <p:cNvSpPr txBox="1"/>
          <p:nvPr/>
        </p:nvSpPr>
        <p:spPr>
          <a:xfrm>
            <a:off x="179512" y="3893334"/>
            <a:ext cx="2362622" cy="1631216"/>
          </a:xfrm>
          <a:prstGeom prst="rect">
            <a:avLst/>
          </a:prstGeom>
          <a:noFill/>
        </p:spPr>
        <p:txBody>
          <a:bodyPr wrap="square" rtlCol="1">
            <a:spAutoFit/>
          </a:bodyPr>
          <a:lstStyle/>
          <a:p>
            <a:r>
              <a:rPr lang="ar-SA" sz="2000" dirty="0">
                <a:solidFill>
                  <a:prstClr val="black"/>
                </a:solidFill>
              </a:rPr>
              <a:t>1- حدبة انسية دهليزية</a:t>
            </a:r>
          </a:p>
          <a:p>
            <a:r>
              <a:rPr lang="ar-SA" sz="2000" dirty="0">
                <a:solidFill>
                  <a:prstClr val="black"/>
                </a:solidFill>
              </a:rPr>
              <a:t>2- حدبة وحشية دهليزية </a:t>
            </a:r>
          </a:p>
          <a:p>
            <a:r>
              <a:rPr lang="ar-SA" sz="2000" dirty="0">
                <a:solidFill>
                  <a:prstClr val="black"/>
                </a:solidFill>
              </a:rPr>
              <a:t>3- حدبة انسية لسانية</a:t>
            </a:r>
          </a:p>
          <a:p>
            <a:r>
              <a:rPr lang="ar-SA" sz="2000" dirty="0">
                <a:solidFill>
                  <a:prstClr val="black"/>
                </a:solidFill>
              </a:rPr>
              <a:t>4- حدبة وحشية لسانية</a:t>
            </a:r>
          </a:p>
          <a:p>
            <a:r>
              <a:rPr lang="ar-SA" sz="2000" dirty="0">
                <a:solidFill>
                  <a:prstClr val="black"/>
                </a:solidFill>
              </a:rPr>
              <a:t>5- حدبة كاربيلي</a:t>
            </a:r>
          </a:p>
        </p:txBody>
      </p:sp>
      <p:sp>
        <p:nvSpPr>
          <p:cNvPr id="10" name="مربع نص 9"/>
          <p:cNvSpPr txBox="1"/>
          <p:nvPr/>
        </p:nvSpPr>
        <p:spPr>
          <a:xfrm>
            <a:off x="2699792" y="5998630"/>
            <a:ext cx="5976664" cy="400110"/>
          </a:xfrm>
          <a:prstGeom prst="rect">
            <a:avLst/>
          </a:prstGeom>
          <a:noFill/>
        </p:spPr>
        <p:txBody>
          <a:bodyPr wrap="square" rtlCol="1">
            <a:spAutoFit/>
          </a:bodyPr>
          <a:lstStyle/>
          <a:p>
            <a:r>
              <a:rPr lang="ar-SA" sz="2000" b="1" dirty="0">
                <a:solidFill>
                  <a:prstClr val="black"/>
                </a:solidFill>
              </a:rPr>
              <a:t>رحى ثالثة                     رحى ثانية                      رحى اولى</a:t>
            </a:r>
          </a:p>
        </p:txBody>
      </p:sp>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217348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43808" y="188640"/>
            <a:ext cx="6120680" cy="6336704"/>
          </a:xfrm>
        </p:spPr>
        <p:txBody>
          <a:bodyPr>
            <a:normAutofit fontScale="92500"/>
          </a:bodyPr>
          <a:lstStyle/>
          <a:p>
            <a:r>
              <a:rPr lang="ar-SA" b="1" dirty="0"/>
              <a:t>السطح الدهليزي : </a:t>
            </a:r>
          </a:p>
          <a:p>
            <a:r>
              <a:rPr lang="ar-SA" dirty="0"/>
              <a:t>له شكل مربع غير متناظر متحدب بشدة يتباعد الحفافان الانسي والوحشي اثناء امتدادهما نحو السطح الطاحن ويكون الحفاف الانسي محدبا بينما يكون الحفاف الوحشي اشد تحدبا </a:t>
            </a:r>
          </a:p>
          <a:p>
            <a:r>
              <a:rPr lang="ar-SA" dirty="0"/>
              <a:t>يعلو الحفاف الطاحن الحدبتان الدهليزيتان بحيث تكون الحدبة الانسية اكبر من الحدبة الوحشية يفصلهما الميزاب الدهليزي الاتي من السطح الطاحن والذي ينتهي بوهدة </a:t>
            </a:r>
          </a:p>
          <a:p>
            <a:r>
              <a:rPr lang="ar-SA" dirty="0"/>
              <a:t>يكون التحدب الانسي الوحشي للسطح الدهليزي كبير جدا وخاصة عند الارتفاع الدهليزي اللثوي الذي يكون اكبر من مثيله في الرحى الاولى </a:t>
            </a:r>
          </a:p>
          <a:p>
            <a:endParaRPr lang="ar-SA" dirty="0"/>
          </a:p>
        </p:txBody>
      </p:sp>
      <p:pic>
        <p:nvPicPr>
          <p:cNvPr id="6" name="صورة 5"/>
          <p:cNvPicPr>
            <a:picLocks noChangeAspect="1"/>
          </p:cNvPicPr>
          <p:nvPr/>
        </p:nvPicPr>
        <p:blipFill rotWithShape="1">
          <a:blip r:embed="rId2" cstate="print">
            <a:extLst>
              <a:ext uri="{28A0092B-C50C-407E-A947-70E740481C1C}">
                <a14:useLocalDpi xmlns:a14="http://schemas.microsoft.com/office/drawing/2010/main" val="0"/>
              </a:ext>
            </a:extLst>
          </a:blip>
          <a:srcRect r="64920" b="44408"/>
          <a:stretch/>
        </p:blipFill>
        <p:spPr>
          <a:xfrm>
            <a:off x="410645" y="980728"/>
            <a:ext cx="2376264" cy="4032448"/>
          </a:xfrm>
          <a:prstGeom prst="rect">
            <a:avLst/>
          </a:prstGeom>
        </p:spPr>
      </p:pic>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91241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987824" y="188640"/>
            <a:ext cx="5904656" cy="6480720"/>
          </a:xfrm>
        </p:spPr>
        <p:txBody>
          <a:bodyPr>
            <a:normAutofit lnSpcReduction="10000"/>
          </a:bodyPr>
          <a:lstStyle/>
          <a:p>
            <a:r>
              <a:rPr lang="ar-SA" b="1" dirty="0" smtClean="0"/>
              <a:t>السطح اللساني : </a:t>
            </a:r>
          </a:p>
          <a:p>
            <a:r>
              <a:rPr lang="ar-SA" dirty="0" smtClean="0"/>
              <a:t>محدب بشدة في الاتجاه الانسي الوحشي وبدرجة اقل في الاتجاه الطاحن اللثوي يقسمه الميزاب الانسي الاتي من السطح الطاحن والذي ينتهي بدون وهدة الى قسمين هما: الحدبة اللسانية الانسية  والحدبة اللسانية الوحشية والاولى حجمها ضعف حجم الثانية </a:t>
            </a:r>
          </a:p>
          <a:p>
            <a:r>
              <a:rPr lang="ar-SA" dirty="0" smtClean="0"/>
              <a:t>اما الحفافان الانسي والوحشي لهذا الوجه  فهما محدبان بشدة وخاصة في الثلث اللثوي كما انهما يتقاربان بشدة في امتدادهما نحو الجذر اللساني مما يعطي هذا الوجه شكل يشبه شكل المثلث</a:t>
            </a:r>
            <a:endParaRPr lang="ar-SA" dirty="0"/>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l="62586" b="44650"/>
          <a:stretch/>
        </p:blipFill>
        <p:spPr>
          <a:xfrm>
            <a:off x="323528" y="620688"/>
            <a:ext cx="2475756" cy="3960439"/>
          </a:xfrm>
          <a:prstGeom prst="rect">
            <a:avLst/>
          </a:prstGeom>
        </p:spPr>
      </p:pic>
      <p:sp>
        <p:nvSpPr>
          <p:cNvPr id="8" name="سهم إلى اليمين 7"/>
          <p:cNvSpPr/>
          <p:nvPr/>
        </p:nvSpPr>
        <p:spPr>
          <a:xfrm rot="18458169">
            <a:off x="-60395" y="4202013"/>
            <a:ext cx="1762156" cy="466943"/>
          </a:xfrm>
          <a:prstGeom prst="righ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انسية لسانية</a:t>
            </a:r>
          </a:p>
        </p:txBody>
      </p:sp>
      <p:sp>
        <p:nvSpPr>
          <p:cNvPr id="9" name="سهم إلى اليسار 8"/>
          <p:cNvSpPr/>
          <p:nvPr/>
        </p:nvSpPr>
        <p:spPr>
          <a:xfrm rot="3612581">
            <a:off x="1666661" y="4250106"/>
            <a:ext cx="1788416" cy="481417"/>
          </a:xfrm>
          <a:prstGeom prst="lef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وحشية لسانية</a:t>
            </a:r>
          </a:p>
        </p:txBody>
      </p:sp>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409898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31840" y="260648"/>
            <a:ext cx="5554960" cy="6408712"/>
          </a:xfrm>
        </p:spPr>
        <p:txBody>
          <a:bodyPr>
            <a:normAutofit fontScale="92500" lnSpcReduction="10000"/>
          </a:bodyPr>
          <a:lstStyle/>
          <a:p>
            <a:r>
              <a:rPr lang="ar-SA" b="1" dirty="0" smtClean="0"/>
              <a:t>السطح الطاحن :</a:t>
            </a:r>
          </a:p>
          <a:p>
            <a:r>
              <a:rPr lang="ar-SA" dirty="0" smtClean="0"/>
              <a:t>اهم ما يميز السطح الطاحن للرحى الثانية عن الاولى هو ميلان شكله نحو شكل المثلث زواياه الثلاث هي الزاوية الدهليزية الانسية والزاوية الدهليزية الوحشية والزاوية الانسية اللسانية بينما حدبته الوحشية اللسانية فتصغر بشدة عن الباقي </a:t>
            </a:r>
          </a:p>
          <a:p>
            <a:r>
              <a:rPr lang="ar-SA" dirty="0" smtClean="0"/>
              <a:t>لا يوجد حدبة كاربيلي على الحدبة الانسية اللسانية</a:t>
            </a:r>
          </a:p>
          <a:p>
            <a:r>
              <a:rPr lang="ar-SA" dirty="0" smtClean="0"/>
              <a:t>تكون الوهدة المركزية اصغر من مثيلاتها في الرحى الاولى وكذلك الوهدة الوحشية والتي يمكن ان لا تتواجد في الرحى الثانية </a:t>
            </a:r>
          </a:p>
          <a:p>
            <a:r>
              <a:rPr lang="ar-SA" dirty="0" smtClean="0"/>
              <a:t> </a:t>
            </a:r>
            <a:endParaRPr lang="ar-SA" dirty="0"/>
          </a:p>
        </p:txBody>
      </p:sp>
      <p:pic>
        <p:nvPicPr>
          <p:cNvPr id="6" name="صورة 5"/>
          <p:cNvPicPr>
            <a:picLocks noChangeAspect="1"/>
          </p:cNvPicPr>
          <p:nvPr/>
        </p:nvPicPr>
        <p:blipFill rotWithShape="1">
          <a:blip r:embed="rId2" cstate="print">
            <a:extLst>
              <a:ext uri="{28A0092B-C50C-407E-A947-70E740481C1C}">
                <a14:useLocalDpi xmlns:a14="http://schemas.microsoft.com/office/drawing/2010/main" val="0"/>
              </a:ext>
            </a:extLst>
          </a:blip>
          <a:srcRect l="34764" t="7137" r="30473" b="43152"/>
          <a:stretch/>
        </p:blipFill>
        <p:spPr>
          <a:xfrm>
            <a:off x="387979" y="1190846"/>
            <a:ext cx="2599843" cy="4038354"/>
          </a:xfrm>
          <a:prstGeom prst="rect">
            <a:avLst/>
          </a:prstGeom>
        </p:spPr>
      </p:pic>
      <p:sp>
        <p:nvSpPr>
          <p:cNvPr id="8" name="سهم إلى اليسار 7"/>
          <p:cNvSpPr/>
          <p:nvPr/>
        </p:nvSpPr>
        <p:spPr>
          <a:xfrm rot="3409207">
            <a:off x="2167705" y="3843381"/>
            <a:ext cx="1334690" cy="576064"/>
          </a:xfrm>
          <a:prstGeom prst="leftArrow">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سطح انسي</a:t>
            </a:r>
          </a:p>
        </p:txBody>
      </p:sp>
      <p:sp>
        <p:nvSpPr>
          <p:cNvPr id="10" name="وسيلة شرح مع سهم إلى الأعلى 9"/>
          <p:cNvSpPr/>
          <p:nvPr/>
        </p:nvSpPr>
        <p:spPr>
          <a:xfrm>
            <a:off x="683568" y="4131413"/>
            <a:ext cx="860316" cy="1097787"/>
          </a:xfrm>
          <a:prstGeom prst="upArrowCallou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وحشية صغيرة</a:t>
            </a:r>
          </a:p>
        </p:txBody>
      </p:sp>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71669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7"/>
            <a:ext cx="8507288" cy="3921890"/>
          </a:xfrm>
        </p:spPr>
        <p:txBody>
          <a:bodyPr>
            <a:normAutofit fontScale="92500" lnSpcReduction="20000"/>
          </a:bodyPr>
          <a:lstStyle/>
          <a:p>
            <a:r>
              <a:rPr lang="ar-SA" b="1" dirty="0"/>
              <a:t>السطح الانسي : </a:t>
            </a:r>
          </a:p>
          <a:p>
            <a:r>
              <a:rPr lang="ar-SA" dirty="0"/>
              <a:t>له شكل مربع غير متناظر مقعر بوضوح في معظم سطحه </a:t>
            </a:r>
          </a:p>
          <a:p>
            <a:r>
              <a:rPr lang="ar-SA" b="1" dirty="0"/>
              <a:t>السطح الوحشي : </a:t>
            </a:r>
            <a:r>
              <a:rPr lang="ar-SA" dirty="0"/>
              <a:t>شكله مربع مائل نحو اللساني بوضوح وهو محدب بشدة في كل </a:t>
            </a:r>
            <a:r>
              <a:rPr lang="ar-SA" dirty="0" smtClean="0"/>
              <a:t>اتجاهاته</a:t>
            </a:r>
          </a:p>
          <a:p>
            <a:pPr algn="ctr"/>
            <a:r>
              <a:rPr lang="ar-SA" b="1" dirty="0" smtClean="0"/>
              <a:t>-</a:t>
            </a:r>
            <a:r>
              <a:rPr lang="ar-SA" b="1" dirty="0"/>
              <a:t>الجــــــذور</a:t>
            </a:r>
            <a:r>
              <a:rPr lang="ar-SA" b="1" dirty="0" smtClean="0"/>
              <a:t>:</a:t>
            </a:r>
            <a:endParaRPr lang="ar-SA" dirty="0"/>
          </a:p>
          <a:p>
            <a:r>
              <a:rPr lang="ar-SA" dirty="0"/>
              <a:t>عددها ثلاثة كما في الأولى إلا أنها أكثر تقارباً وأكثر اتجاهاً نحو الوحشي ,</a:t>
            </a:r>
          </a:p>
          <a:p>
            <a:r>
              <a:rPr lang="ar-SA" dirty="0"/>
              <a:t> وقد تتحد الجذور الثلاثة أو جذران فقط , وأكثر ما يكون ا</a:t>
            </a:r>
            <a:r>
              <a:rPr lang="ar-SA" dirty="0" smtClean="0"/>
              <a:t>لاتحاد </a:t>
            </a:r>
            <a:r>
              <a:rPr lang="ar-SA" dirty="0"/>
              <a:t>بين الجذر </a:t>
            </a:r>
            <a:r>
              <a:rPr lang="ar-SA" dirty="0" smtClean="0"/>
              <a:t>اللساني </a:t>
            </a:r>
            <a:r>
              <a:rPr lang="ar-SA" dirty="0"/>
              <a:t>وأحد الجذرين الدهليزين .</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354873"/>
            <a:ext cx="5256584" cy="2492896"/>
          </a:xfrm>
          <a:prstGeom prst="rect">
            <a:avLst/>
          </a:prstGeom>
        </p:spPr>
      </p:pic>
      <p:sp>
        <p:nvSpPr>
          <p:cNvPr id="2" name="مربع نص 1"/>
          <p:cNvSpPr txBox="1"/>
          <p:nvPr/>
        </p:nvSpPr>
        <p:spPr>
          <a:xfrm>
            <a:off x="467544" y="4892967"/>
            <a:ext cx="1656184" cy="1200329"/>
          </a:xfrm>
          <a:prstGeom prst="rect">
            <a:avLst/>
          </a:prstGeom>
          <a:noFill/>
        </p:spPr>
        <p:txBody>
          <a:bodyPr wrap="square" rtlCol="1">
            <a:spAutoFit/>
          </a:bodyPr>
          <a:lstStyle/>
          <a:p>
            <a:r>
              <a:rPr lang="en-US" sz="2400" dirty="0">
                <a:solidFill>
                  <a:prstClr val="black"/>
                </a:solidFill>
              </a:rPr>
              <a:t>A</a:t>
            </a:r>
            <a:r>
              <a:rPr lang="ar-SA" sz="2400" dirty="0">
                <a:solidFill>
                  <a:prstClr val="black"/>
                </a:solidFill>
              </a:rPr>
              <a:t>- رحى اولى</a:t>
            </a:r>
          </a:p>
          <a:p>
            <a:r>
              <a:rPr lang="en-US" sz="2400" dirty="0">
                <a:solidFill>
                  <a:prstClr val="black"/>
                </a:solidFill>
              </a:rPr>
              <a:t>B</a:t>
            </a:r>
            <a:r>
              <a:rPr lang="ar-SA" sz="2400" dirty="0">
                <a:solidFill>
                  <a:prstClr val="black"/>
                </a:solidFill>
              </a:rPr>
              <a:t>- رحى ثانية</a:t>
            </a:r>
          </a:p>
          <a:p>
            <a:r>
              <a:rPr lang="en-US" sz="2400" dirty="0">
                <a:solidFill>
                  <a:prstClr val="black"/>
                </a:solidFill>
              </a:rPr>
              <a:t>C</a:t>
            </a:r>
            <a:r>
              <a:rPr lang="ar-SA" sz="2400" dirty="0">
                <a:solidFill>
                  <a:prstClr val="black"/>
                </a:solidFill>
              </a:rPr>
              <a:t>- رحى ثالثة</a:t>
            </a:r>
          </a:p>
        </p:txBody>
      </p:sp>
      <p:sp>
        <p:nvSpPr>
          <p:cNvPr id="5" name="عنصر نائب للتذييل 4"/>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987635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الرحى الثالثة العلوية</a:t>
            </a:r>
            <a:endParaRPr lang="ar-SA" dirty="0"/>
          </a:p>
        </p:txBody>
      </p:sp>
      <p:sp>
        <p:nvSpPr>
          <p:cNvPr id="3" name="عنصر نائب للمحتوى 2"/>
          <p:cNvSpPr>
            <a:spLocks noGrp="1"/>
          </p:cNvSpPr>
          <p:nvPr>
            <p:ph idx="1"/>
          </p:nvPr>
        </p:nvSpPr>
        <p:spPr>
          <a:xfrm>
            <a:off x="457200" y="1600200"/>
            <a:ext cx="8229600" cy="5257800"/>
          </a:xfrm>
        </p:spPr>
        <p:txBody>
          <a:bodyPr>
            <a:normAutofit fontScale="77500" lnSpcReduction="20000"/>
          </a:bodyPr>
          <a:lstStyle/>
          <a:p>
            <a:r>
              <a:rPr lang="ar-SA" dirty="0" smtClean="0"/>
              <a:t>سميت بضرس العقل لأنها تبزغ بعد بلوغ سن الرشد</a:t>
            </a:r>
          </a:p>
          <a:p>
            <a:r>
              <a:rPr lang="ar-SA" dirty="0" smtClean="0"/>
              <a:t>تبزغ الرحى الثالثة العلوية بين (17-25 ) وسطيا </a:t>
            </a:r>
          </a:p>
          <a:p>
            <a:r>
              <a:rPr lang="ar-SA" dirty="0" smtClean="0"/>
              <a:t>الطول الوسطي (17) ملم</a:t>
            </a:r>
          </a:p>
          <a:p>
            <a:r>
              <a:rPr lang="ar-SA" dirty="0" smtClean="0"/>
              <a:t>تتعرض لكثير من الشذوذ والاختلافات عن الرحى الاولى وقد تشابهها في بعض الحدبات والوهاد الا انها اصغر منها</a:t>
            </a:r>
          </a:p>
          <a:p>
            <a:r>
              <a:rPr lang="ar-SA" dirty="0" smtClean="0"/>
              <a:t>تأخذ الشكل المثلثي المستدير حيث يكون السطحان الانسي والوحشي اكثر استدارة</a:t>
            </a:r>
          </a:p>
          <a:p>
            <a:r>
              <a:rPr lang="ar-SA" dirty="0" smtClean="0"/>
              <a:t>قد تتعرض هذه الرحى للانطمار او سوء الوضع والاتجاه</a:t>
            </a:r>
          </a:p>
          <a:p>
            <a:r>
              <a:rPr lang="ar-SA" dirty="0" smtClean="0"/>
              <a:t>وقد تكون غائبة لا اثر لها</a:t>
            </a:r>
          </a:p>
          <a:p>
            <a:r>
              <a:rPr lang="ar-SA" dirty="0" smtClean="0"/>
              <a:t>اما الجذور فيتوقف شكلها وعددها على شكل التاج فاذا كان التاج مشابها للرحى الاولى او الثانية فتكون ثلاثية الجذور اما اذا كان التاج ذو شكل غير منتظم  فتكون الجذور ثلاثة متحدة ببعضها ويفصلها ميازيب او قد تزيد عن الثلاثة اذا كان التاج ضخما  كثيرا ما تكون الرحى صغيرة الحجم تشبه الضاحك وبجذر واحد </a:t>
            </a:r>
            <a:endParaRPr lang="ar-SA" dirty="0"/>
          </a:p>
        </p:txBody>
      </p:sp>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59690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0834" y="0"/>
            <a:ext cx="8229600" cy="1143000"/>
          </a:xfrm>
        </p:spPr>
        <p:txBody>
          <a:bodyPr/>
          <a:lstStyle/>
          <a:p>
            <a:r>
              <a:rPr lang="ar-SA" dirty="0" smtClean="0"/>
              <a:t>الاشكال المختلفة للرحى الثالثة العلوية</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8028384" cy="5472608"/>
          </a:xfrm>
          <a:prstGeom prst="rect">
            <a:avLst/>
          </a:prstGeom>
        </p:spPr>
      </p:pic>
      <p:sp>
        <p:nvSpPr>
          <p:cNvPr id="3" name="عنصر نائب للتذييل 2"/>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744984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299725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71400"/>
            <a:ext cx="8229600" cy="1143000"/>
          </a:xfrm>
        </p:spPr>
        <p:txBody>
          <a:bodyPr/>
          <a:lstStyle/>
          <a:p>
            <a:pPr rtl="0"/>
            <a:r>
              <a:rPr lang="ar-SA" b="1" dirty="0" smtClean="0">
                <a:solidFill>
                  <a:srgbClr val="C00000"/>
                </a:solidFill>
              </a:rPr>
              <a:t>الرحى الاولى العلوية </a:t>
            </a:r>
            <a:r>
              <a:rPr lang="en-US" b="1" dirty="0" smtClean="0">
                <a:solidFill>
                  <a:srgbClr val="C00000"/>
                </a:solidFill>
              </a:rPr>
              <a:t>(first molar)</a:t>
            </a:r>
            <a:endParaRPr lang="ar-SA" b="1" dirty="0">
              <a:solidFill>
                <a:srgbClr val="C00000"/>
              </a:solidFill>
            </a:endParaRPr>
          </a:p>
        </p:txBody>
      </p:sp>
      <p:sp>
        <p:nvSpPr>
          <p:cNvPr id="3" name="عنصر نائب للمحتوى 2"/>
          <p:cNvSpPr>
            <a:spLocks noGrp="1"/>
          </p:cNvSpPr>
          <p:nvPr>
            <p:ph idx="1"/>
          </p:nvPr>
        </p:nvSpPr>
        <p:spPr>
          <a:xfrm>
            <a:off x="3568289" y="980728"/>
            <a:ext cx="5396199" cy="5733256"/>
          </a:xfrm>
        </p:spPr>
        <p:txBody>
          <a:bodyPr>
            <a:normAutofit fontScale="85000" lnSpcReduction="20000"/>
          </a:bodyPr>
          <a:lstStyle/>
          <a:p>
            <a:pPr algn="ctr"/>
            <a:r>
              <a:rPr lang="ar-SA" b="1" dirty="0" smtClean="0"/>
              <a:t>التاج</a:t>
            </a:r>
          </a:p>
          <a:p>
            <a:r>
              <a:rPr lang="ar-SA" b="1" dirty="0" smtClean="0"/>
              <a:t>-</a:t>
            </a:r>
            <a:r>
              <a:rPr lang="ar-SA" b="1" dirty="0"/>
              <a:t>السطح الدهليزي :</a:t>
            </a:r>
          </a:p>
          <a:p>
            <a:r>
              <a:rPr lang="ar-SA" dirty="0"/>
              <a:t>وهو محدب تحدباً غير منتظم وارتفاعه يساوي عرضه الأنسي والوحشي </a:t>
            </a:r>
            <a:r>
              <a:rPr lang="ar-SA" dirty="0" smtClean="0"/>
              <a:t>وهو </a:t>
            </a:r>
            <a:r>
              <a:rPr lang="ar-SA" dirty="0"/>
              <a:t>عند الحفاف </a:t>
            </a:r>
            <a:r>
              <a:rPr lang="ar-SA" dirty="0" smtClean="0"/>
              <a:t>الطاحن </a:t>
            </a:r>
            <a:r>
              <a:rPr lang="ar-SA" dirty="0"/>
              <a:t>أعرض من عند الخط اللثوي بسبب تقارب الحفافان الأنسي والوحشي في </a:t>
            </a:r>
            <a:r>
              <a:rPr lang="ar-SA" dirty="0" smtClean="0"/>
              <a:t>امتدادهما </a:t>
            </a:r>
            <a:r>
              <a:rPr lang="ar-SA" dirty="0"/>
              <a:t>نحو الخط </a:t>
            </a:r>
            <a:r>
              <a:rPr lang="ar-SA" dirty="0" smtClean="0"/>
              <a:t>اللثوي</a:t>
            </a:r>
          </a:p>
          <a:p>
            <a:r>
              <a:rPr lang="ar-SA" dirty="0" smtClean="0"/>
              <a:t>الحفاف </a:t>
            </a:r>
            <a:r>
              <a:rPr lang="ar-SA" dirty="0"/>
              <a:t>الأنسي </a:t>
            </a:r>
            <a:r>
              <a:rPr lang="ar-SA" dirty="0" smtClean="0"/>
              <a:t>مستقيم </a:t>
            </a:r>
            <a:r>
              <a:rPr lang="ar-SA" dirty="0"/>
              <a:t>أمّا الحفاف الوحشي فمحدب </a:t>
            </a:r>
          </a:p>
          <a:p>
            <a:r>
              <a:rPr lang="ar-SA" dirty="0" smtClean="0"/>
              <a:t>يعلو </a:t>
            </a:r>
            <a:r>
              <a:rPr lang="ar-SA" dirty="0"/>
              <a:t>الحفاف الطاحن حدبتان </a:t>
            </a:r>
            <a:r>
              <a:rPr lang="ar-SA" dirty="0" smtClean="0"/>
              <a:t>دهليزيتان </a:t>
            </a:r>
            <a:r>
              <a:rPr lang="ar-SA" dirty="0"/>
              <a:t>يفصلهما الميزاب الدهليزي الذي يمتد </a:t>
            </a:r>
            <a:r>
              <a:rPr lang="ar-SA" dirty="0" smtClean="0"/>
              <a:t>من </a:t>
            </a:r>
            <a:r>
              <a:rPr lang="ar-SA" dirty="0"/>
              <a:t>السطح الطاحن إلى منتصف السطح الدهليزي , ويقسم النصف الطاحن من السطح </a:t>
            </a:r>
            <a:r>
              <a:rPr lang="ar-SA" dirty="0" smtClean="0"/>
              <a:t>الدهليزي </a:t>
            </a:r>
            <a:r>
              <a:rPr lang="ar-SA" dirty="0"/>
              <a:t>إلى ارتفاع أنسي دهليزي </a:t>
            </a:r>
            <a:r>
              <a:rPr lang="ar-SA" dirty="0" smtClean="0"/>
              <a:t>ووحشي دهليزي </a:t>
            </a:r>
            <a:r>
              <a:rPr lang="ar-SA" dirty="0"/>
              <a:t>وقد توجد وهده صغيرة نهاية الميزاب </a:t>
            </a:r>
            <a:r>
              <a:rPr lang="ar-SA" dirty="0" smtClean="0"/>
              <a:t>الدهليزي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1323901"/>
            <a:ext cx="3024336" cy="3816424"/>
          </a:xfrm>
          <a:prstGeom prst="rect">
            <a:avLst/>
          </a:prstGeom>
        </p:spPr>
      </p:pic>
      <p:sp>
        <p:nvSpPr>
          <p:cNvPr id="5" name="سهم إلى اليسار 4"/>
          <p:cNvSpPr/>
          <p:nvPr/>
        </p:nvSpPr>
        <p:spPr>
          <a:xfrm>
            <a:off x="2878420" y="4330235"/>
            <a:ext cx="1549564" cy="540060"/>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انسية دهليزية</a:t>
            </a:r>
          </a:p>
        </p:txBody>
      </p:sp>
      <p:sp>
        <p:nvSpPr>
          <p:cNvPr id="6" name="سهم إلى اليمين 5"/>
          <p:cNvSpPr/>
          <p:nvPr/>
        </p:nvSpPr>
        <p:spPr>
          <a:xfrm>
            <a:off x="0" y="4342341"/>
            <a:ext cx="1512168" cy="54006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وحشية دهليزية</a:t>
            </a:r>
          </a:p>
        </p:txBody>
      </p:sp>
      <p:sp>
        <p:nvSpPr>
          <p:cNvPr id="7" name="سهم إلى اليسار 6"/>
          <p:cNvSpPr/>
          <p:nvPr/>
        </p:nvSpPr>
        <p:spPr>
          <a:xfrm>
            <a:off x="2878420" y="3900566"/>
            <a:ext cx="1549564" cy="613203"/>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ميزاب دهليزي</a:t>
            </a:r>
          </a:p>
        </p:txBody>
      </p:sp>
      <p:sp>
        <p:nvSpPr>
          <p:cNvPr id="8" name="سهم منحني إلى اليمين 7"/>
          <p:cNvSpPr/>
          <p:nvPr/>
        </p:nvSpPr>
        <p:spPr>
          <a:xfrm>
            <a:off x="712421" y="2276873"/>
            <a:ext cx="712088" cy="1854284"/>
          </a:xfrm>
          <a:prstGeom prst="curv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حافة وحشية محدبة</a:t>
            </a:r>
          </a:p>
        </p:txBody>
      </p:sp>
      <p:sp>
        <p:nvSpPr>
          <p:cNvPr id="11" name="سهم منحني إلى اليسار 10"/>
          <p:cNvSpPr/>
          <p:nvPr/>
        </p:nvSpPr>
        <p:spPr>
          <a:xfrm>
            <a:off x="2699792" y="1916832"/>
            <a:ext cx="828091" cy="2214325"/>
          </a:xfrm>
          <a:prstGeom prst="curved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حافة انسية مسطحة</a:t>
            </a:r>
          </a:p>
        </p:txBody>
      </p:sp>
      <p:sp>
        <p:nvSpPr>
          <p:cNvPr id="9" name="عنصر نائب للتذييل 8"/>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306038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79" y="1700808"/>
            <a:ext cx="6733339" cy="4464496"/>
          </a:xfrm>
        </p:spPr>
      </p:pic>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4330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عنصر نائب للتذييل 3"/>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320851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07904" y="188640"/>
            <a:ext cx="4978896" cy="6336704"/>
          </a:xfrm>
        </p:spPr>
        <p:txBody>
          <a:bodyPr>
            <a:normAutofit fontScale="92500" lnSpcReduction="10000"/>
          </a:bodyPr>
          <a:lstStyle/>
          <a:p>
            <a:r>
              <a:rPr lang="ar-SA" b="1" dirty="0"/>
              <a:t>-السطح اللساني </a:t>
            </a:r>
            <a:r>
              <a:rPr lang="ar-SA" b="1" dirty="0" smtClean="0"/>
              <a:t>:</a:t>
            </a:r>
            <a:endParaRPr lang="ar-SA" dirty="0"/>
          </a:p>
          <a:p>
            <a:r>
              <a:rPr lang="ar-SA" dirty="0"/>
              <a:t>وهو أملس محدب في الاتجاه الأنسي الوحشي وبدرجة أقل في الاتجاه الطاحن اللثوي </a:t>
            </a:r>
          </a:p>
          <a:p>
            <a:r>
              <a:rPr lang="ar-SA" dirty="0"/>
              <a:t>, ويعلو الحفاف الطاحن حدبتان لسانيتان </a:t>
            </a:r>
            <a:r>
              <a:rPr lang="ar-SA" dirty="0" smtClean="0"/>
              <a:t>انسية ووحشية يفصل بينهما الميزاب اللساني الاتي من السطح الطاحن</a:t>
            </a:r>
          </a:p>
          <a:p>
            <a:r>
              <a:rPr lang="ar-SA" dirty="0" smtClean="0"/>
              <a:t>والحدبة الانسية اكبر من الوحشية بوضوح</a:t>
            </a:r>
          </a:p>
          <a:p>
            <a:r>
              <a:rPr lang="ar-SA" dirty="0" smtClean="0"/>
              <a:t>وفي </a:t>
            </a:r>
            <a:r>
              <a:rPr lang="ar-SA" dirty="0"/>
              <a:t>الأرحاء ذوات الخمس حدبات </a:t>
            </a:r>
            <a:r>
              <a:rPr lang="ar-SA" dirty="0" smtClean="0"/>
              <a:t>تكون </a:t>
            </a:r>
            <a:r>
              <a:rPr lang="ar-SA" dirty="0"/>
              <a:t>الحدبة الخاصة إلى الجهة اللسانية من الحدبة الأنسية اللسانية وتدعى </a:t>
            </a:r>
            <a:r>
              <a:rPr lang="ar-SA" dirty="0" smtClean="0"/>
              <a:t>حدبة كرابللي</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9" y="987179"/>
            <a:ext cx="3096344" cy="3960440"/>
          </a:xfrm>
          <a:prstGeom prst="rect">
            <a:avLst/>
          </a:prstGeom>
        </p:spPr>
      </p:pic>
      <p:sp>
        <p:nvSpPr>
          <p:cNvPr id="5" name="وسيلة شرح مع سهم إلى الأعلى 4"/>
          <p:cNvSpPr/>
          <p:nvPr/>
        </p:nvSpPr>
        <p:spPr>
          <a:xfrm>
            <a:off x="526869" y="4754290"/>
            <a:ext cx="1080120" cy="864096"/>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انسية لسانية</a:t>
            </a:r>
          </a:p>
        </p:txBody>
      </p:sp>
      <p:sp>
        <p:nvSpPr>
          <p:cNvPr id="6" name="وسيلة شرح مع سهم إلى الأعلى 5"/>
          <p:cNvSpPr/>
          <p:nvPr/>
        </p:nvSpPr>
        <p:spPr>
          <a:xfrm>
            <a:off x="2513766" y="4728769"/>
            <a:ext cx="1202651" cy="864096"/>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وحشية لسانية</a:t>
            </a:r>
          </a:p>
        </p:txBody>
      </p:sp>
      <p:sp>
        <p:nvSpPr>
          <p:cNvPr id="7" name="سهم إلى اليسار 6"/>
          <p:cNvSpPr/>
          <p:nvPr/>
        </p:nvSpPr>
        <p:spPr>
          <a:xfrm>
            <a:off x="2975141" y="4104312"/>
            <a:ext cx="1296144" cy="504056"/>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ميزاب لساني</a:t>
            </a:r>
          </a:p>
        </p:txBody>
      </p:sp>
      <p:sp>
        <p:nvSpPr>
          <p:cNvPr id="8" name="سهم إلى اليمين 7"/>
          <p:cNvSpPr/>
          <p:nvPr/>
        </p:nvSpPr>
        <p:spPr>
          <a:xfrm>
            <a:off x="-220087" y="4104312"/>
            <a:ext cx="1493912" cy="64807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كاربيلي</a:t>
            </a:r>
          </a:p>
        </p:txBody>
      </p:sp>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1994693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03616" y="188640"/>
            <a:ext cx="5140384" cy="6669360"/>
          </a:xfrm>
        </p:spPr>
        <p:txBody>
          <a:bodyPr>
            <a:normAutofit/>
          </a:bodyPr>
          <a:lstStyle/>
          <a:p>
            <a:r>
              <a:rPr lang="ar-SA" b="1" dirty="0"/>
              <a:t>-السطح الأنسي </a:t>
            </a:r>
            <a:r>
              <a:rPr lang="ar-SA" b="1" dirty="0" smtClean="0"/>
              <a:t>:</a:t>
            </a:r>
            <a:endParaRPr lang="ar-SA" b="1" dirty="0"/>
          </a:p>
          <a:p>
            <a:r>
              <a:rPr lang="ar-SA" dirty="0"/>
              <a:t>مربع تقريباً و حافتاه الدهليزية واللسانية متوازيتان تقريباً وهما </a:t>
            </a:r>
            <a:r>
              <a:rPr lang="ar-SA" dirty="0" smtClean="0"/>
              <a:t>مستديرتان وهو </a:t>
            </a:r>
            <a:r>
              <a:rPr lang="ar-SA" dirty="0"/>
              <a:t>مقعر عند العنق ومحدب عند نقطة التماس والحافة الطاحنة </a:t>
            </a:r>
            <a:r>
              <a:rPr lang="ar-SA" dirty="0" smtClean="0"/>
              <a:t>.</a:t>
            </a:r>
            <a:endParaRPr lang="ar-SA" b="1" dirty="0"/>
          </a:p>
          <a:p>
            <a:r>
              <a:rPr lang="ar-SA" b="1" dirty="0" smtClean="0"/>
              <a:t>السطح </a:t>
            </a:r>
            <a:r>
              <a:rPr lang="ar-SA" b="1" dirty="0"/>
              <a:t>الوحشي </a:t>
            </a:r>
            <a:r>
              <a:rPr lang="ar-SA" b="1" dirty="0" smtClean="0"/>
              <a:t>:</a:t>
            </a:r>
            <a:endParaRPr lang="ar-SA" dirty="0"/>
          </a:p>
          <a:p>
            <a:r>
              <a:rPr lang="ar-SA" dirty="0"/>
              <a:t>شبيه بالسطح الأنسي وهو مقعر في نصفه الدهليزي ومحدب في نصفه اللساني بسبب </a:t>
            </a:r>
            <a:r>
              <a:rPr lang="ar-SA" dirty="0" smtClean="0"/>
              <a:t>بروز </a:t>
            </a:r>
            <a:r>
              <a:rPr lang="ar-SA" dirty="0"/>
              <a:t>الحدبة الوحشية الدهليزية .</a:t>
            </a:r>
          </a:p>
          <a:p>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23" y="830330"/>
            <a:ext cx="3948172" cy="4752528"/>
          </a:xfrm>
          <a:prstGeom prst="rect">
            <a:avLst/>
          </a:prstGeom>
        </p:spPr>
      </p:pic>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25484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31840" y="116632"/>
            <a:ext cx="5832648" cy="6552728"/>
          </a:xfrm>
        </p:spPr>
        <p:txBody>
          <a:bodyPr>
            <a:noAutofit/>
          </a:bodyPr>
          <a:lstStyle/>
          <a:p>
            <a:pPr marL="0" indent="0">
              <a:buNone/>
            </a:pPr>
            <a:endParaRPr lang="ar-SA" sz="2400" dirty="0" smtClean="0"/>
          </a:p>
          <a:p>
            <a:r>
              <a:rPr lang="ar-SA" sz="2400" b="1" dirty="0"/>
              <a:t>1-السطح الطاحن :</a:t>
            </a:r>
          </a:p>
          <a:p>
            <a:endParaRPr lang="ar-SA" sz="1200" dirty="0"/>
          </a:p>
          <a:p>
            <a:r>
              <a:rPr lang="ar-SA" sz="2000" dirty="0"/>
              <a:t>ذو شكل معين تقريباً زاويتاه الأنسية الدهليزية والوحشية اللسانية حادتان </a:t>
            </a:r>
            <a:r>
              <a:rPr lang="ar-SA" sz="2000" dirty="0" smtClean="0"/>
              <a:t>ومستديرتان </a:t>
            </a:r>
            <a:r>
              <a:rPr lang="ar-SA" sz="2000" dirty="0"/>
              <a:t>, وزاويتاه الوحشية الدهليزية والأنسية اللسانية منفرجتان مستديرتان,</a:t>
            </a:r>
          </a:p>
          <a:p>
            <a:r>
              <a:rPr lang="ar-SA" sz="2000" dirty="0"/>
              <a:t> </a:t>
            </a:r>
            <a:r>
              <a:rPr lang="ar-SA" sz="2000" b="1" dirty="0"/>
              <a:t>على السطح الطاحن أربعة ميازيب أصلية ثلاث منها تنشأ من الوهدة المركزية وهي </a:t>
            </a:r>
            <a:r>
              <a:rPr lang="ar-SA" sz="2000" b="1" dirty="0" smtClean="0"/>
              <a:t>:</a:t>
            </a:r>
          </a:p>
          <a:p>
            <a:pPr marL="457200" indent="-457200">
              <a:buFont typeface="+mj-lt"/>
              <a:buAutoNum type="arabicPeriod"/>
            </a:pPr>
            <a:r>
              <a:rPr lang="ar-SA" sz="2000" dirty="0" smtClean="0"/>
              <a:t>- </a:t>
            </a:r>
            <a:r>
              <a:rPr lang="ar-SA" sz="2000" dirty="0"/>
              <a:t>الميزاب المركزي (الميزاب الأنسي ): ويمتد إلى الوهدة الأنسية مارأً بين </a:t>
            </a:r>
            <a:r>
              <a:rPr lang="ar-SA" sz="2000" dirty="0" smtClean="0"/>
              <a:t>الحدبتين </a:t>
            </a:r>
            <a:r>
              <a:rPr lang="ar-SA" sz="2000" dirty="0"/>
              <a:t>الأنسيتين </a:t>
            </a:r>
            <a:r>
              <a:rPr lang="ar-SA" sz="2000" dirty="0" smtClean="0"/>
              <a:t>.</a:t>
            </a:r>
            <a:endParaRPr lang="ar-SA" sz="2000" dirty="0"/>
          </a:p>
          <a:p>
            <a:pPr marL="457200" indent="-457200">
              <a:buFont typeface="+mj-lt"/>
              <a:buAutoNum type="arabicPeriod"/>
            </a:pPr>
            <a:r>
              <a:rPr lang="ar-SA" sz="2000" dirty="0" smtClean="0"/>
              <a:t>الميزاب </a:t>
            </a:r>
            <a:r>
              <a:rPr lang="ar-SA" sz="2000" dirty="0"/>
              <a:t>الدهليزي الطاحن: ويمتد إلى الحفاف الدهليزي ماراً بين الحدبتين </a:t>
            </a:r>
            <a:r>
              <a:rPr lang="ar-SA" sz="2000" dirty="0" smtClean="0"/>
              <a:t>الدهليزيتين </a:t>
            </a:r>
            <a:r>
              <a:rPr lang="ar-SA" sz="2000" dirty="0"/>
              <a:t>ويمتد إلى السطح الدهليزي مشكلاً الميزاب الدهليزي </a:t>
            </a:r>
            <a:r>
              <a:rPr lang="ar-SA" sz="2000" dirty="0" smtClean="0"/>
              <a:t>.</a:t>
            </a:r>
            <a:endParaRPr lang="ar-SA" sz="2000" dirty="0"/>
          </a:p>
          <a:p>
            <a:pPr marL="457200" indent="-457200">
              <a:buFont typeface="+mj-lt"/>
              <a:buAutoNum type="arabicPeriod"/>
            </a:pPr>
            <a:r>
              <a:rPr lang="ar-SA" sz="2000" dirty="0" smtClean="0"/>
              <a:t>الميزاب </a:t>
            </a:r>
            <a:r>
              <a:rPr lang="ar-SA" sz="2000" dirty="0"/>
              <a:t>الوحشي: وهو يجتاز الارتفاع المعترض(</a:t>
            </a:r>
            <a:r>
              <a:rPr lang="en-US" sz="2000" dirty="0"/>
              <a:t>oblique ridge) </a:t>
            </a:r>
            <a:r>
              <a:rPr lang="ar-SA" sz="2000" dirty="0"/>
              <a:t>وينتهي في </a:t>
            </a:r>
            <a:r>
              <a:rPr lang="ar-SA" sz="2000" dirty="0" smtClean="0"/>
              <a:t>الوهدة </a:t>
            </a:r>
            <a:r>
              <a:rPr lang="ar-SA" sz="2000" dirty="0"/>
              <a:t>الوحشية</a:t>
            </a:r>
            <a:r>
              <a:rPr lang="ar-SA" sz="2000" dirty="0" smtClean="0"/>
              <a:t>.</a:t>
            </a:r>
            <a:endParaRPr lang="ar-SA" sz="2000" dirty="0"/>
          </a:p>
          <a:p>
            <a:pPr marL="457200" indent="-457200">
              <a:buFont typeface="+mj-lt"/>
              <a:buAutoNum type="arabicPeriod"/>
            </a:pPr>
            <a:r>
              <a:rPr lang="ar-SA" sz="2000" dirty="0" smtClean="0"/>
              <a:t>ما </a:t>
            </a:r>
            <a:r>
              <a:rPr lang="ar-SA" sz="2000" dirty="0"/>
              <a:t>الميزاب الوحشي اللساني :فينشأ من الوهدة الوحشية ويمتد بخط </a:t>
            </a:r>
            <a:r>
              <a:rPr lang="ar-SA" sz="2000" dirty="0" smtClean="0"/>
              <a:t>مستقيم </a:t>
            </a:r>
            <a:r>
              <a:rPr lang="ar-SA" sz="2000" dirty="0"/>
              <a:t>أو قوس تقعره نحو الحدبة الوحشية اللسانية ثمّ يمتد إلى السطح اللساني </a:t>
            </a:r>
            <a:r>
              <a:rPr lang="ar-SA" sz="2000" dirty="0" smtClean="0"/>
              <a:t>ويدعى </a:t>
            </a:r>
            <a:r>
              <a:rPr lang="ar-SA" sz="2000" dirty="0"/>
              <a:t>بالميزاب اللساني .</a:t>
            </a:r>
          </a:p>
        </p:txBody>
      </p:sp>
      <p:sp>
        <p:nvSpPr>
          <p:cNvPr id="8" name="مخطط انسيابي: بيانات 7"/>
          <p:cNvSpPr/>
          <p:nvPr/>
        </p:nvSpPr>
        <p:spPr>
          <a:xfrm>
            <a:off x="9680" y="2348880"/>
            <a:ext cx="3338184" cy="273630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811">
            <a:off x="670071" y="2456892"/>
            <a:ext cx="2164352" cy="2520280"/>
          </a:xfrm>
          <a:prstGeom prst="rect">
            <a:avLst/>
          </a:prstGeom>
        </p:spPr>
      </p:pic>
      <p:sp>
        <p:nvSpPr>
          <p:cNvPr id="11" name="وسيلة شرح مع سهم إلى الأسفل 10"/>
          <p:cNvSpPr/>
          <p:nvPr/>
        </p:nvSpPr>
        <p:spPr>
          <a:xfrm>
            <a:off x="1331640" y="1556792"/>
            <a:ext cx="936104" cy="1152128"/>
          </a:xfrm>
          <a:prstGeom prst="down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الميزاب الدهليزي</a:t>
            </a:r>
          </a:p>
        </p:txBody>
      </p:sp>
      <p:sp>
        <p:nvSpPr>
          <p:cNvPr id="12" name="وسيلة شرح مع سهم إلى الأعلى 11"/>
          <p:cNvSpPr/>
          <p:nvPr/>
        </p:nvSpPr>
        <p:spPr>
          <a:xfrm>
            <a:off x="847775" y="4653136"/>
            <a:ext cx="1078336" cy="1224136"/>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الميزاب اللساني</a:t>
            </a:r>
          </a:p>
        </p:txBody>
      </p:sp>
      <p:cxnSp>
        <p:nvCxnSpPr>
          <p:cNvPr id="24" name="رابط كسهم مستقيم 23"/>
          <p:cNvCxnSpPr/>
          <p:nvPr/>
        </p:nvCxnSpPr>
        <p:spPr>
          <a:xfrm>
            <a:off x="600436" y="2132856"/>
            <a:ext cx="786507" cy="1440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flipH="1" flipV="1">
            <a:off x="2123728" y="3717032"/>
            <a:ext cx="576064" cy="21602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مربع نص 44"/>
          <p:cNvSpPr txBox="1"/>
          <p:nvPr/>
        </p:nvSpPr>
        <p:spPr>
          <a:xfrm>
            <a:off x="2123728" y="5877272"/>
            <a:ext cx="1224136" cy="646331"/>
          </a:xfrm>
          <a:prstGeom prst="rect">
            <a:avLst/>
          </a:prstGeom>
          <a:noFill/>
        </p:spPr>
        <p:txBody>
          <a:bodyPr wrap="square" rtlCol="1">
            <a:spAutoFit/>
          </a:bodyPr>
          <a:lstStyle/>
          <a:p>
            <a:r>
              <a:rPr lang="ar-SA" b="1" dirty="0">
                <a:solidFill>
                  <a:prstClr val="black"/>
                </a:solidFill>
              </a:rPr>
              <a:t>ميزاب انسي مركزي</a:t>
            </a:r>
          </a:p>
        </p:txBody>
      </p:sp>
      <p:sp>
        <p:nvSpPr>
          <p:cNvPr id="46" name="مربع نص 45"/>
          <p:cNvSpPr txBox="1"/>
          <p:nvPr/>
        </p:nvSpPr>
        <p:spPr>
          <a:xfrm>
            <a:off x="9680" y="1469698"/>
            <a:ext cx="838095" cy="646331"/>
          </a:xfrm>
          <a:prstGeom prst="rect">
            <a:avLst/>
          </a:prstGeom>
          <a:noFill/>
        </p:spPr>
        <p:txBody>
          <a:bodyPr wrap="square" rtlCol="1">
            <a:spAutoFit/>
          </a:bodyPr>
          <a:lstStyle/>
          <a:p>
            <a:r>
              <a:rPr lang="ar-SA" b="1" dirty="0">
                <a:solidFill>
                  <a:prstClr val="black"/>
                </a:solidFill>
              </a:rPr>
              <a:t>ميزاب وحشي</a:t>
            </a:r>
          </a:p>
        </p:txBody>
      </p:sp>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2111159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102672" y="332656"/>
            <a:ext cx="4717800" cy="6192688"/>
          </a:xfrm>
        </p:spPr>
        <p:txBody>
          <a:bodyPr>
            <a:normAutofit fontScale="85000" lnSpcReduction="10000"/>
          </a:bodyPr>
          <a:lstStyle/>
          <a:p>
            <a:r>
              <a:rPr lang="ar-SA" b="1" dirty="0"/>
              <a:t>ويوجد في السطح الطاحن أربع حدبات وهي</a:t>
            </a:r>
            <a:r>
              <a:rPr lang="ar-SA" b="1" dirty="0" smtClean="0"/>
              <a:t>:</a:t>
            </a:r>
            <a:endParaRPr lang="ar-SA" dirty="0"/>
          </a:p>
          <a:p>
            <a:pPr marL="514350" indent="-514350">
              <a:buFont typeface="+mj-lt"/>
              <a:buAutoNum type="arabicPeriod"/>
            </a:pPr>
            <a:r>
              <a:rPr lang="ar-SA" dirty="0" smtClean="0"/>
              <a:t>لحدبة الأنسية الدهليزية</a:t>
            </a:r>
            <a:r>
              <a:rPr lang="en-US" dirty="0" smtClean="0"/>
              <a:t>.</a:t>
            </a:r>
          </a:p>
          <a:p>
            <a:pPr marL="514350" indent="-514350">
              <a:buFont typeface="+mj-lt"/>
              <a:buAutoNum type="arabicPeriod"/>
            </a:pPr>
            <a:r>
              <a:rPr lang="ar-SA" dirty="0" smtClean="0"/>
              <a:t>الحدبة </a:t>
            </a:r>
            <a:r>
              <a:rPr lang="ar-SA" dirty="0"/>
              <a:t>الوحشية الدهليزية </a:t>
            </a:r>
          </a:p>
          <a:p>
            <a:pPr marL="0" indent="0">
              <a:buNone/>
            </a:pPr>
            <a:r>
              <a:rPr lang="ar-SA" dirty="0" smtClean="0"/>
              <a:t>     وهما </a:t>
            </a:r>
            <a:r>
              <a:rPr lang="ar-SA" dirty="0"/>
              <a:t>مرتفعتان وحادتان وقمتهما </a:t>
            </a:r>
            <a:endParaRPr lang="ar-SA" dirty="0" smtClean="0"/>
          </a:p>
          <a:p>
            <a:pPr marL="0" indent="0">
              <a:buNone/>
            </a:pPr>
            <a:r>
              <a:rPr lang="ar-SA" dirty="0"/>
              <a:t> </a:t>
            </a:r>
            <a:r>
              <a:rPr lang="ar-SA" dirty="0" smtClean="0"/>
              <a:t>    أقرب </a:t>
            </a:r>
            <a:r>
              <a:rPr lang="ar-SA" dirty="0"/>
              <a:t>إلى </a:t>
            </a:r>
            <a:r>
              <a:rPr lang="ar-SA" dirty="0" smtClean="0"/>
              <a:t>الدهليزي </a:t>
            </a:r>
            <a:endParaRPr lang="ar-SA" dirty="0"/>
          </a:p>
          <a:p>
            <a:pPr marL="0" indent="0">
              <a:buNone/>
            </a:pPr>
            <a:r>
              <a:rPr lang="ar-SA" dirty="0" smtClean="0"/>
              <a:t>3 - الحدبة </a:t>
            </a:r>
            <a:r>
              <a:rPr lang="ar-SA" dirty="0"/>
              <a:t>الأنسية </a:t>
            </a:r>
            <a:r>
              <a:rPr lang="ar-SA" dirty="0" smtClean="0"/>
              <a:t>اللسانية </a:t>
            </a:r>
          </a:p>
          <a:p>
            <a:pPr marL="0" indent="0">
              <a:buNone/>
            </a:pPr>
            <a:r>
              <a:rPr lang="ar-SA" dirty="0" smtClean="0"/>
              <a:t>4 -  الحدبة </a:t>
            </a:r>
            <a:r>
              <a:rPr lang="ar-SA" dirty="0"/>
              <a:t>الوحشية </a:t>
            </a:r>
            <a:r>
              <a:rPr lang="ar-SA" dirty="0" smtClean="0"/>
              <a:t>اللسانية</a:t>
            </a:r>
          </a:p>
          <a:p>
            <a:pPr marL="0" indent="0">
              <a:buNone/>
            </a:pPr>
            <a:r>
              <a:rPr lang="ar-SA" dirty="0" smtClean="0"/>
              <a:t>    وهما </a:t>
            </a:r>
            <a:r>
              <a:rPr lang="ar-SA" dirty="0"/>
              <a:t>عريضتان منخفضتان والأنسية اللسانية هي أضخم الحدبات وقمتهما أقرب </a:t>
            </a:r>
            <a:endParaRPr lang="ar-SA" dirty="0" smtClean="0"/>
          </a:p>
          <a:p>
            <a:pPr marL="0" indent="0">
              <a:buNone/>
            </a:pPr>
            <a:r>
              <a:rPr lang="ar-SA" dirty="0"/>
              <a:t> </a:t>
            </a:r>
            <a:r>
              <a:rPr lang="ar-SA" dirty="0" smtClean="0"/>
              <a:t>   إلى المركز </a:t>
            </a:r>
            <a:r>
              <a:rPr lang="ar-SA" dirty="0"/>
              <a:t>.</a:t>
            </a:r>
          </a:p>
          <a:p>
            <a:pPr marL="0" indent="0">
              <a:buNone/>
            </a:pPr>
            <a:r>
              <a:rPr lang="ar-SA" dirty="0" smtClean="0"/>
              <a:t>   وتوجد </a:t>
            </a:r>
            <a:r>
              <a:rPr lang="ar-SA" dirty="0"/>
              <a:t>حدبة خاصة تتوضع على الجهة </a:t>
            </a:r>
            <a:endParaRPr lang="ar-SA" dirty="0" smtClean="0"/>
          </a:p>
          <a:p>
            <a:pPr marL="0" indent="0">
              <a:buNone/>
            </a:pPr>
            <a:r>
              <a:rPr lang="ar-SA" dirty="0"/>
              <a:t> </a:t>
            </a:r>
            <a:r>
              <a:rPr lang="ar-SA" dirty="0" smtClean="0"/>
              <a:t>   اللسانية </a:t>
            </a:r>
            <a:r>
              <a:rPr lang="ar-SA" dirty="0"/>
              <a:t>في الحدبة الأنسية اللسانية </a:t>
            </a:r>
            <a:r>
              <a:rPr lang="ar-SA" dirty="0" smtClean="0"/>
              <a:t>وتدعى </a:t>
            </a:r>
            <a:r>
              <a:rPr lang="ar-SA" dirty="0"/>
              <a:t>حدبة </a:t>
            </a:r>
            <a:r>
              <a:rPr lang="ar-SA" dirty="0" smtClean="0"/>
              <a:t>كارابللي .</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0" y="1124744"/>
            <a:ext cx="3840321" cy="4032448"/>
          </a:xfrm>
          <a:prstGeom prst="rect">
            <a:avLst/>
          </a:prstGeom>
        </p:spPr>
      </p:pic>
      <p:sp>
        <p:nvSpPr>
          <p:cNvPr id="7" name="قوس ممتلئ 6"/>
          <p:cNvSpPr/>
          <p:nvPr/>
        </p:nvSpPr>
        <p:spPr>
          <a:xfrm rot="10281248">
            <a:off x="1657240" y="3881217"/>
            <a:ext cx="1295284" cy="911880"/>
          </a:xfrm>
          <a:prstGeom prst="blockArc">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black"/>
              </a:solidFill>
            </a:endParaRPr>
          </a:p>
        </p:txBody>
      </p:sp>
      <p:sp>
        <p:nvSpPr>
          <p:cNvPr id="8" name="وسيلة شرح مع سهم إلى الأعلى 7"/>
          <p:cNvSpPr/>
          <p:nvPr/>
        </p:nvSpPr>
        <p:spPr>
          <a:xfrm>
            <a:off x="1782257" y="4729038"/>
            <a:ext cx="1045250" cy="856307"/>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كاربيلي</a:t>
            </a:r>
          </a:p>
        </p:txBody>
      </p:sp>
      <p:sp>
        <p:nvSpPr>
          <p:cNvPr id="10" name="سهم إلى اليسار 9"/>
          <p:cNvSpPr/>
          <p:nvPr/>
        </p:nvSpPr>
        <p:spPr>
          <a:xfrm rot="19155355">
            <a:off x="2735515" y="1172405"/>
            <a:ext cx="1816501" cy="648072"/>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انسية دهليزية</a:t>
            </a:r>
          </a:p>
        </p:txBody>
      </p:sp>
      <p:sp>
        <p:nvSpPr>
          <p:cNvPr id="11" name="سهم إلى اليمين 10"/>
          <p:cNvSpPr/>
          <p:nvPr/>
        </p:nvSpPr>
        <p:spPr>
          <a:xfrm rot="3339041">
            <a:off x="-366925" y="1329121"/>
            <a:ext cx="2024410" cy="682423"/>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وحشية دهليزية</a:t>
            </a:r>
          </a:p>
        </p:txBody>
      </p:sp>
      <p:sp>
        <p:nvSpPr>
          <p:cNvPr id="12" name="سهم إلى اليسار 11"/>
          <p:cNvSpPr/>
          <p:nvPr/>
        </p:nvSpPr>
        <p:spPr>
          <a:xfrm>
            <a:off x="2628950" y="3490118"/>
            <a:ext cx="2032525" cy="648072"/>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انسية لسانية</a:t>
            </a:r>
          </a:p>
        </p:txBody>
      </p:sp>
      <p:sp>
        <p:nvSpPr>
          <p:cNvPr id="13" name="سهم إلى اليمين 12"/>
          <p:cNvSpPr/>
          <p:nvPr/>
        </p:nvSpPr>
        <p:spPr>
          <a:xfrm rot="17036402">
            <a:off x="-150939" y="4602808"/>
            <a:ext cx="1800200" cy="57026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حدبة وحشية لسانية</a:t>
            </a:r>
          </a:p>
        </p:txBody>
      </p:sp>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317272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88640"/>
            <a:ext cx="8640960" cy="6408712"/>
          </a:xfrm>
        </p:spPr>
        <p:txBody>
          <a:bodyPr>
            <a:normAutofit/>
          </a:bodyPr>
          <a:lstStyle/>
          <a:p>
            <a:r>
              <a:rPr lang="ar-SA" dirty="0"/>
              <a:t>ما الوهــــاد فهي </a:t>
            </a:r>
            <a:r>
              <a:rPr lang="ar-SA" dirty="0" smtClean="0"/>
              <a:t>:</a:t>
            </a:r>
            <a:endParaRPr lang="ar-SA" dirty="0"/>
          </a:p>
          <a:p>
            <a:r>
              <a:rPr lang="ar-SA" dirty="0"/>
              <a:t>1- الوهدة المركزية : وهي عميقة ومتوسطة .</a:t>
            </a:r>
          </a:p>
          <a:p>
            <a:r>
              <a:rPr lang="ar-SA" dirty="0"/>
              <a:t>2- الوهدة الوحشية :وهي أقل </a:t>
            </a:r>
            <a:r>
              <a:rPr lang="ar-SA" dirty="0" smtClean="0"/>
              <a:t>عمقاً </a:t>
            </a:r>
            <a:r>
              <a:rPr lang="ar-SA" dirty="0"/>
              <a:t>من المركزية ويفصل بينها و بين المركزية </a:t>
            </a:r>
            <a:r>
              <a:rPr lang="ar-SA" dirty="0" smtClean="0"/>
              <a:t>(الارتفاع </a:t>
            </a:r>
            <a:r>
              <a:rPr lang="ar-SA" dirty="0"/>
              <a:t>المعترض </a:t>
            </a:r>
            <a:r>
              <a:rPr lang="ar-SA" dirty="0" smtClean="0"/>
              <a:t>).</a:t>
            </a:r>
            <a:endParaRPr lang="ar-SA" dirty="0"/>
          </a:p>
          <a:p>
            <a:r>
              <a:rPr lang="ar-SA" dirty="0"/>
              <a:t>3-الوهدة الأنسية :وتتشكل عندما يتشعب من الميزاب المركزي ميزابان </a:t>
            </a:r>
            <a:r>
              <a:rPr lang="ar-SA" dirty="0" smtClean="0"/>
              <a:t>زائدان </a:t>
            </a:r>
            <a:r>
              <a:rPr lang="ar-SA" dirty="0"/>
              <a:t>نحو الزاويتان الأنسية الدهليزية والأنسية اللسانية وتكون صغيرة جداً .</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1" y="4077072"/>
            <a:ext cx="4104456" cy="2592288"/>
          </a:xfrm>
          <a:prstGeom prst="rect">
            <a:avLst/>
          </a:prstGeom>
        </p:spPr>
      </p:pic>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230561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188640"/>
            <a:ext cx="5328592" cy="6408712"/>
          </a:xfrm>
        </p:spPr>
        <p:txBody>
          <a:bodyPr>
            <a:normAutofit fontScale="85000" lnSpcReduction="20000"/>
          </a:bodyPr>
          <a:lstStyle/>
          <a:p>
            <a:r>
              <a:rPr lang="ar-SA" b="1" dirty="0" smtClean="0"/>
              <a:t>الارتفاعات </a:t>
            </a:r>
            <a:r>
              <a:rPr lang="ar-SA" b="1" dirty="0"/>
              <a:t>الحفافية :</a:t>
            </a:r>
          </a:p>
          <a:p>
            <a:r>
              <a:rPr lang="ar-SA" dirty="0"/>
              <a:t>توجد أربعة ارتفاعات حفافيه في السطح الطاحن وهي</a:t>
            </a:r>
            <a:r>
              <a:rPr lang="ar-SA" dirty="0" smtClean="0"/>
              <a:t>:</a:t>
            </a:r>
            <a:endParaRPr lang="ar-SA" dirty="0"/>
          </a:p>
          <a:p>
            <a:r>
              <a:rPr lang="ar-SA" dirty="0" smtClean="0"/>
              <a:t>1-الارتفاع الحفافي الأنسي </a:t>
            </a:r>
          </a:p>
          <a:p>
            <a:r>
              <a:rPr lang="ar-SA" dirty="0" smtClean="0"/>
              <a:t>2–  الارتفاع الحفافي الوحشي </a:t>
            </a:r>
          </a:p>
          <a:p>
            <a:pPr marL="0" indent="0">
              <a:buNone/>
            </a:pPr>
            <a:r>
              <a:rPr lang="ar-SA" dirty="0" smtClean="0"/>
              <a:t>   </a:t>
            </a:r>
            <a:r>
              <a:rPr lang="ar-SA" dirty="0"/>
              <a:t>ويقعان على </a:t>
            </a:r>
            <a:r>
              <a:rPr lang="ar-SA" dirty="0" smtClean="0"/>
              <a:t>الحدود الانسية والوحشية للسطح </a:t>
            </a:r>
          </a:p>
          <a:p>
            <a:pPr marL="0" indent="0">
              <a:buNone/>
            </a:pPr>
            <a:r>
              <a:rPr lang="ar-SA" dirty="0"/>
              <a:t> </a:t>
            </a:r>
            <a:r>
              <a:rPr lang="ar-SA" dirty="0" smtClean="0"/>
              <a:t>   الطاحن .</a:t>
            </a:r>
            <a:endParaRPr lang="ar-SA" dirty="0"/>
          </a:p>
          <a:p>
            <a:r>
              <a:rPr lang="ar-SA" dirty="0" smtClean="0"/>
              <a:t>3-الارتفاع الحفافي الدهليزي</a:t>
            </a:r>
          </a:p>
          <a:p>
            <a:r>
              <a:rPr lang="ar-SA" dirty="0"/>
              <a:t> </a:t>
            </a:r>
            <a:r>
              <a:rPr lang="ar-SA" dirty="0" smtClean="0"/>
              <a:t>4-الارتفاع الحفافي اللساني </a:t>
            </a:r>
            <a:endParaRPr lang="ar-SA" dirty="0"/>
          </a:p>
          <a:p>
            <a:r>
              <a:rPr lang="ar-SA" dirty="0" smtClean="0"/>
              <a:t> </a:t>
            </a:r>
            <a:r>
              <a:rPr lang="ar-SA" dirty="0"/>
              <a:t>ويقتربان من مركز السطح الطاحن ولا سيما اللساني الذي يميل </a:t>
            </a:r>
            <a:r>
              <a:rPr lang="ar-SA" dirty="0" smtClean="0"/>
              <a:t>سطحه </a:t>
            </a:r>
            <a:r>
              <a:rPr lang="ar-SA" dirty="0"/>
              <a:t>كثيراً نحو المركز </a:t>
            </a:r>
            <a:r>
              <a:rPr lang="ar-SA" dirty="0" smtClean="0"/>
              <a:t>.</a:t>
            </a:r>
            <a:endParaRPr lang="ar-SA" dirty="0"/>
          </a:p>
          <a:p>
            <a:r>
              <a:rPr lang="ar-SA" dirty="0"/>
              <a:t>-الارتفاع المعترض : وهو ارتفاع يمتد من الحدبة الأنسية اللسانية إلى </a:t>
            </a:r>
            <a:r>
              <a:rPr lang="ar-SA" dirty="0" smtClean="0"/>
              <a:t>الحدبة </a:t>
            </a:r>
            <a:r>
              <a:rPr lang="ar-SA" dirty="0"/>
              <a:t>الوحشية الدهليزية على السطح الطاحن وهو ارتفاع مينائي</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84784"/>
            <a:ext cx="2808312" cy="3600400"/>
          </a:xfrm>
          <a:prstGeom prst="rect">
            <a:avLst/>
          </a:prstGeom>
        </p:spPr>
      </p:pic>
      <p:sp>
        <p:nvSpPr>
          <p:cNvPr id="7" name="سهم إلى اليمين 6"/>
          <p:cNvSpPr/>
          <p:nvPr/>
        </p:nvSpPr>
        <p:spPr>
          <a:xfrm rot="17482663">
            <a:off x="-181395" y="4498080"/>
            <a:ext cx="2411760" cy="396044"/>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ارتفاع معترض</a:t>
            </a:r>
          </a:p>
        </p:txBody>
      </p:sp>
      <p:sp>
        <p:nvSpPr>
          <p:cNvPr id="8" name="سهم إلى اليسار 7"/>
          <p:cNvSpPr/>
          <p:nvPr/>
        </p:nvSpPr>
        <p:spPr>
          <a:xfrm>
            <a:off x="2699792" y="3140966"/>
            <a:ext cx="1872208" cy="504057"/>
          </a:xfrm>
          <a:prstGeom prst="lef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ارتفاع حفافي انسي</a:t>
            </a:r>
          </a:p>
        </p:txBody>
      </p:sp>
      <p:sp>
        <p:nvSpPr>
          <p:cNvPr id="10" name="سهم إلى اليسار 9"/>
          <p:cNvSpPr/>
          <p:nvPr/>
        </p:nvSpPr>
        <p:spPr>
          <a:xfrm rot="17796497">
            <a:off x="1542016" y="858767"/>
            <a:ext cx="2232248" cy="504056"/>
          </a:xfrm>
          <a:prstGeom prst="lef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ارتفاع حفافي دهليزي</a:t>
            </a:r>
          </a:p>
        </p:txBody>
      </p:sp>
      <p:sp>
        <p:nvSpPr>
          <p:cNvPr id="12" name="شكل حر 11"/>
          <p:cNvSpPr/>
          <p:nvPr/>
        </p:nvSpPr>
        <p:spPr>
          <a:xfrm>
            <a:off x="743822" y="2145151"/>
            <a:ext cx="2063173" cy="588050"/>
          </a:xfrm>
          <a:custGeom>
            <a:avLst/>
            <a:gdLst>
              <a:gd name="connsiteX0" fmla="*/ 2063173 w 2063173"/>
              <a:gd name="connsiteY0" fmla="*/ 491723 h 588050"/>
              <a:gd name="connsiteX1" fmla="*/ 1744197 w 2063173"/>
              <a:gd name="connsiteY1" fmla="*/ 257807 h 588050"/>
              <a:gd name="connsiteX2" fmla="*/ 1191304 w 2063173"/>
              <a:gd name="connsiteY2" fmla="*/ 2626 h 588050"/>
              <a:gd name="connsiteX3" fmla="*/ 617145 w 2063173"/>
              <a:gd name="connsiteY3" fmla="*/ 151482 h 588050"/>
              <a:gd name="connsiteX4" fmla="*/ 42987 w 2063173"/>
              <a:gd name="connsiteY4" fmla="*/ 555519 h 588050"/>
              <a:gd name="connsiteX5" fmla="*/ 85518 w 2063173"/>
              <a:gd name="connsiteY5" fmla="*/ 534254 h 58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173" h="588050">
                <a:moveTo>
                  <a:pt x="2063173" y="491723"/>
                </a:moveTo>
                <a:cubicBezTo>
                  <a:pt x="1976341" y="415523"/>
                  <a:pt x="1889509" y="339323"/>
                  <a:pt x="1744197" y="257807"/>
                </a:cubicBezTo>
                <a:cubicBezTo>
                  <a:pt x="1598885" y="176291"/>
                  <a:pt x="1379146" y="20347"/>
                  <a:pt x="1191304" y="2626"/>
                </a:cubicBezTo>
                <a:cubicBezTo>
                  <a:pt x="1003462" y="-15095"/>
                  <a:pt x="808531" y="59333"/>
                  <a:pt x="617145" y="151482"/>
                </a:cubicBezTo>
                <a:cubicBezTo>
                  <a:pt x="425759" y="243631"/>
                  <a:pt x="131591" y="491724"/>
                  <a:pt x="42987" y="555519"/>
                </a:cubicBezTo>
                <a:cubicBezTo>
                  <a:pt x="-45617" y="619314"/>
                  <a:pt x="19950" y="576784"/>
                  <a:pt x="85518" y="534254"/>
                </a:cubicBezTo>
              </a:path>
            </a:pathLst>
          </a:cu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b="1" dirty="0">
              <a:solidFill>
                <a:prstClr val="black"/>
              </a:solidFill>
            </a:endParaRPr>
          </a:p>
        </p:txBody>
      </p:sp>
      <p:sp>
        <p:nvSpPr>
          <p:cNvPr id="15" name="شكل حر 14"/>
          <p:cNvSpPr/>
          <p:nvPr/>
        </p:nvSpPr>
        <p:spPr>
          <a:xfrm>
            <a:off x="2614380" y="2636874"/>
            <a:ext cx="213880" cy="1530339"/>
          </a:xfrm>
          <a:custGeom>
            <a:avLst/>
            <a:gdLst>
              <a:gd name="connsiteX0" fmla="*/ 213880 w 213880"/>
              <a:gd name="connsiteY0" fmla="*/ 0 h 1530339"/>
              <a:gd name="connsiteX1" fmla="*/ 86290 w 213880"/>
              <a:gd name="connsiteY1" fmla="*/ 531628 h 1530339"/>
              <a:gd name="connsiteX2" fmla="*/ 86290 w 213880"/>
              <a:gd name="connsiteY2" fmla="*/ 680484 h 1530339"/>
              <a:gd name="connsiteX3" fmla="*/ 1229 w 213880"/>
              <a:gd name="connsiteY3" fmla="*/ 1467293 h 1530339"/>
              <a:gd name="connsiteX4" fmla="*/ 43760 w 213880"/>
              <a:gd name="connsiteY4" fmla="*/ 1424763 h 1530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80" h="1530339">
                <a:moveTo>
                  <a:pt x="213880" y="0"/>
                </a:moveTo>
                <a:cubicBezTo>
                  <a:pt x="160717" y="209107"/>
                  <a:pt x="107555" y="418214"/>
                  <a:pt x="86290" y="531628"/>
                </a:cubicBezTo>
                <a:cubicBezTo>
                  <a:pt x="65025" y="645042"/>
                  <a:pt x="100467" y="524540"/>
                  <a:pt x="86290" y="680484"/>
                </a:cubicBezTo>
                <a:cubicBezTo>
                  <a:pt x="72113" y="836428"/>
                  <a:pt x="8317" y="1343247"/>
                  <a:pt x="1229" y="1467293"/>
                </a:cubicBezTo>
                <a:cubicBezTo>
                  <a:pt x="-5859" y="1591339"/>
                  <a:pt x="18950" y="1508051"/>
                  <a:pt x="43760" y="142476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b="1" dirty="0">
              <a:solidFill>
                <a:prstClr val="black"/>
              </a:solidFill>
            </a:endParaRPr>
          </a:p>
        </p:txBody>
      </p:sp>
      <p:sp>
        <p:nvSpPr>
          <p:cNvPr id="17" name="شكل حر 16"/>
          <p:cNvSpPr/>
          <p:nvPr/>
        </p:nvSpPr>
        <p:spPr>
          <a:xfrm>
            <a:off x="675951" y="2717677"/>
            <a:ext cx="1982189" cy="1854968"/>
          </a:xfrm>
          <a:custGeom>
            <a:avLst/>
            <a:gdLst>
              <a:gd name="connsiteX0" fmla="*/ 1982189 w 1982189"/>
              <a:gd name="connsiteY0" fmla="*/ 1386490 h 1854968"/>
              <a:gd name="connsiteX1" fmla="*/ 1812068 w 1982189"/>
              <a:gd name="connsiteY1" fmla="*/ 1641672 h 1854968"/>
              <a:gd name="connsiteX2" fmla="*/ 1514356 w 1982189"/>
              <a:gd name="connsiteY2" fmla="*/ 1684202 h 1854968"/>
              <a:gd name="connsiteX3" fmla="*/ 1046523 w 1982189"/>
              <a:gd name="connsiteY3" fmla="*/ 1599142 h 1854968"/>
              <a:gd name="connsiteX4" fmla="*/ 918933 w 1982189"/>
              <a:gd name="connsiteY4" fmla="*/ 1599142 h 1854968"/>
              <a:gd name="connsiteX5" fmla="*/ 855137 w 1982189"/>
              <a:gd name="connsiteY5" fmla="*/ 1790528 h 1854968"/>
              <a:gd name="connsiteX6" fmla="*/ 642486 w 1982189"/>
              <a:gd name="connsiteY6" fmla="*/ 1854323 h 1854968"/>
              <a:gd name="connsiteX7" fmla="*/ 302244 w 1982189"/>
              <a:gd name="connsiteY7" fmla="*/ 1811793 h 1854968"/>
              <a:gd name="connsiteX8" fmla="*/ 174654 w 1982189"/>
              <a:gd name="connsiteY8" fmla="*/ 1641672 h 1854968"/>
              <a:gd name="connsiteX9" fmla="*/ 47063 w 1982189"/>
              <a:gd name="connsiteY9" fmla="*/ 1429021 h 1854968"/>
              <a:gd name="connsiteX10" fmla="*/ 25798 w 1982189"/>
              <a:gd name="connsiteY10" fmla="*/ 1195104 h 1854968"/>
              <a:gd name="connsiteX11" fmla="*/ 47063 w 1982189"/>
              <a:gd name="connsiteY11" fmla="*/ 620946 h 1854968"/>
              <a:gd name="connsiteX12" fmla="*/ 4533 w 1982189"/>
              <a:gd name="connsiteY12" fmla="*/ 174379 h 1854968"/>
              <a:gd name="connsiteX13" fmla="*/ 174654 w 1982189"/>
              <a:gd name="connsiteY13" fmla="*/ 4258 h 1854968"/>
              <a:gd name="connsiteX14" fmla="*/ 68328 w 1982189"/>
              <a:gd name="connsiteY14" fmla="*/ 68053 h 185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2189" h="1854968">
                <a:moveTo>
                  <a:pt x="1982189" y="1386490"/>
                </a:moveTo>
                <a:cubicBezTo>
                  <a:pt x="1936114" y="1489271"/>
                  <a:pt x="1890040" y="1592053"/>
                  <a:pt x="1812068" y="1641672"/>
                </a:cubicBezTo>
                <a:cubicBezTo>
                  <a:pt x="1734096" y="1691291"/>
                  <a:pt x="1641947" y="1691290"/>
                  <a:pt x="1514356" y="1684202"/>
                </a:cubicBezTo>
                <a:cubicBezTo>
                  <a:pt x="1386765" y="1677114"/>
                  <a:pt x="1145760" y="1613319"/>
                  <a:pt x="1046523" y="1599142"/>
                </a:cubicBezTo>
                <a:cubicBezTo>
                  <a:pt x="947286" y="1584965"/>
                  <a:pt x="950831" y="1567244"/>
                  <a:pt x="918933" y="1599142"/>
                </a:cubicBezTo>
                <a:cubicBezTo>
                  <a:pt x="887035" y="1631040"/>
                  <a:pt x="901211" y="1747998"/>
                  <a:pt x="855137" y="1790528"/>
                </a:cubicBezTo>
                <a:cubicBezTo>
                  <a:pt x="809062" y="1833058"/>
                  <a:pt x="734635" y="1850779"/>
                  <a:pt x="642486" y="1854323"/>
                </a:cubicBezTo>
                <a:cubicBezTo>
                  <a:pt x="550337" y="1857867"/>
                  <a:pt x="380216" y="1847235"/>
                  <a:pt x="302244" y="1811793"/>
                </a:cubicBezTo>
                <a:cubicBezTo>
                  <a:pt x="224272" y="1776351"/>
                  <a:pt x="217184" y="1705467"/>
                  <a:pt x="174654" y="1641672"/>
                </a:cubicBezTo>
                <a:cubicBezTo>
                  <a:pt x="132124" y="1577877"/>
                  <a:pt x="71872" y="1503449"/>
                  <a:pt x="47063" y="1429021"/>
                </a:cubicBezTo>
                <a:cubicBezTo>
                  <a:pt x="22254" y="1354593"/>
                  <a:pt x="25798" y="1329783"/>
                  <a:pt x="25798" y="1195104"/>
                </a:cubicBezTo>
                <a:cubicBezTo>
                  <a:pt x="25798" y="1060425"/>
                  <a:pt x="50607" y="791067"/>
                  <a:pt x="47063" y="620946"/>
                </a:cubicBezTo>
                <a:cubicBezTo>
                  <a:pt x="43519" y="450825"/>
                  <a:pt x="-16732" y="277160"/>
                  <a:pt x="4533" y="174379"/>
                </a:cubicBezTo>
                <a:cubicBezTo>
                  <a:pt x="25798" y="71598"/>
                  <a:pt x="164022" y="21979"/>
                  <a:pt x="174654" y="4258"/>
                </a:cubicBezTo>
                <a:cubicBezTo>
                  <a:pt x="185286" y="-13463"/>
                  <a:pt x="126807" y="27295"/>
                  <a:pt x="68328" y="6805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solidFill>
                <a:prstClr val="black"/>
              </a:solidFill>
            </a:endParaRPr>
          </a:p>
        </p:txBody>
      </p:sp>
      <p:sp>
        <p:nvSpPr>
          <p:cNvPr id="18" name="سهم إلى اليمين 17"/>
          <p:cNvSpPr/>
          <p:nvPr/>
        </p:nvSpPr>
        <p:spPr>
          <a:xfrm rot="17373860">
            <a:off x="605652" y="5111862"/>
            <a:ext cx="2123743" cy="490131"/>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prstClr val="black"/>
                </a:solidFill>
              </a:rPr>
              <a:t>ارتفاع حفافي لساني</a:t>
            </a:r>
          </a:p>
        </p:txBody>
      </p:sp>
      <p:sp>
        <p:nvSpPr>
          <p:cNvPr id="2" name="عنصر نائب للتذييل 1"/>
          <p:cNvSpPr>
            <a:spLocks noGrp="1"/>
          </p:cNvSpPr>
          <p:nvPr>
            <p:ph type="ftr" sz="quarter" idx="11"/>
          </p:nvPr>
        </p:nvSpPr>
        <p:spPr/>
        <p:txBody>
          <a:bodyPr/>
          <a:lstStyle/>
          <a:p>
            <a:r>
              <a:rPr lang="ar-SY" smtClean="0">
                <a:solidFill>
                  <a:prstClr val="black">
                    <a:tint val="75000"/>
                  </a:prstClr>
                </a:solidFill>
              </a:rPr>
              <a:t>تشريح وفيزيولوجيا الاسنان - الدكتور اسماعيل سراقبي</a:t>
            </a:r>
            <a:endParaRPr lang="ar-SY" dirty="0">
              <a:solidFill>
                <a:prstClr val="black">
                  <a:tint val="75000"/>
                </a:prstClr>
              </a:solidFill>
            </a:endParaRPr>
          </a:p>
        </p:txBody>
      </p:sp>
    </p:spTree>
    <p:extLst>
      <p:ext uri="{BB962C8B-B14F-4D97-AF65-F5344CB8AC3E}">
        <p14:creationId xmlns:p14="http://schemas.microsoft.com/office/powerpoint/2010/main" val="350634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1266</Words>
  <Application>Microsoft Office PowerPoint</Application>
  <PresentationFormat>عرض على الشاشة (3:4)‏</PresentationFormat>
  <Paragraphs>145</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1_نسق Office</vt:lpstr>
      <vt:lpstr>عرض تقديمي في PowerPoint</vt:lpstr>
      <vt:lpstr>الرحى الاولى العلوية (first molar)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الرحى الثانية العلوية (second molar)</vt:lpstr>
      <vt:lpstr>عرض تقديمي في PowerPoint</vt:lpstr>
      <vt:lpstr>عرض تقديمي في PowerPoint</vt:lpstr>
      <vt:lpstr>عرض تقديمي في PowerPoint</vt:lpstr>
      <vt:lpstr>عرض تقديمي في PowerPoint</vt:lpstr>
      <vt:lpstr>الرحى الثالثة العلوية</vt:lpstr>
      <vt:lpstr>الاشكال المختلفة للرحى الثالثة العلوية</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الرحى الاولى العلوية (first molar)</dc:title>
  <dc:creator>DR_ismail</dc:creator>
  <cp:lastModifiedBy>DR_ismail</cp:lastModifiedBy>
  <cp:revision>3</cp:revision>
  <dcterms:created xsi:type="dcterms:W3CDTF">2015-11-27T22:51:23Z</dcterms:created>
  <dcterms:modified xsi:type="dcterms:W3CDTF">2016-03-15T00:57:32Z</dcterms:modified>
</cp:coreProperties>
</file>