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741D-6CD7-4042-9E79-D933E074B0E4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7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235C-AD8A-43EA-B49D-7FABFC67916F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1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0011-E142-4065-826D-856AE12B5654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3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DDA6-6C84-4982-9B1A-DE5A6764E88A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0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3C2C-FE54-4055-AE75-DF7A4FC7B621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49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F9EF-CA53-4E27-B1DF-A192ECD20EF0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5727-B52B-455E-8ABA-A1A82FA8309B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4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1AC9-58E3-4528-9C97-980B23829530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11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A5A0-360F-425E-93B9-4DDB247842BB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5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8FF0-662E-4CD2-8687-767E9743058C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71FC-4442-4258-B9B6-4A9E9E040291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793F-A94E-4D6F-B8FC-41E34B370817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02 تشرين الثاني،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8839"/>
            <a:ext cx="8229600" cy="1143000"/>
          </a:xfrm>
        </p:spPr>
        <p:txBody>
          <a:bodyPr/>
          <a:lstStyle/>
          <a:p>
            <a:r>
              <a:rPr lang="ar-SY" b="1" dirty="0" smtClean="0">
                <a:solidFill>
                  <a:srgbClr val="C00000"/>
                </a:solidFill>
              </a:rPr>
              <a:t>الناب</a:t>
            </a:r>
            <a:r>
              <a:rPr lang="ar-SA" b="1" dirty="0" smtClean="0">
                <a:solidFill>
                  <a:srgbClr val="C00000"/>
                </a:solidFill>
              </a:rPr>
              <a:t> (</a:t>
            </a:r>
            <a:r>
              <a:rPr lang="en-US" b="1" dirty="0" smtClean="0">
                <a:solidFill>
                  <a:srgbClr val="C00000"/>
                </a:solidFill>
              </a:rPr>
              <a:t>canine</a:t>
            </a:r>
            <a:r>
              <a:rPr lang="ar-SA" b="1" dirty="0" smtClean="0">
                <a:solidFill>
                  <a:srgbClr val="C00000"/>
                </a:solidFill>
              </a:rPr>
              <a:t>)</a:t>
            </a:r>
            <a:endParaRPr lang="ar-SY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92500" lnSpcReduction="20000"/>
          </a:bodyPr>
          <a:lstStyle/>
          <a:p>
            <a:r>
              <a:rPr lang="ar-SY" dirty="0"/>
              <a:t>يعتبر الناب ذو شكل مخروطي وهو اطول اسنان الفك حيث يبلغ متوسط طوله 27.5 ملم </a:t>
            </a:r>
          </a:p>
          <a:p>
            <a:r>
              <a:rPr lang="ar-SY" dirty="0"/>
              <a:t>يختلف الناب عن </a:t>
            </a:r>
            <a:r>
              <a:rPr lang="ar-SY" dirty="0" smtClean="0"/>
              <a:t>القواطع</a:t>
            </a:r>
            <a:r>
              <a:rPr lang="ar-SA" dirty="0" smtClean="0"/>
              <a:t> حيث ي</a:t>
            </a:r>
            <a:r>
              <a:rPr lang="ar-SY" dirty="0" smtClean="0"/>
              <a:t>كون </a:t>
            </a:r>
            <a:r>
              <a:rPr lang="ar-SY" dirty="0"/>
              <a:t>حده القاطع مؤلف من حافتين قاطعتين انسية ووحشي تلتقيان عند ذروة الناب</a:t>
            </a:r>
          </a:p>
          <a:p>
            <a:r>
              <a:rPr lang="ar-SY" dirty="0"/>
              <a:t>تمتاز الانياب عادة بانها ذات لون اغمق من القواطع الامامية</a:t>
            </a:r>
          </a:p>
          <a:p>
            <a:r>
              <a:rPr lang="ar-SY" dirty="0"/>
              <a:t>تكون الانياب اعرض من الرباعيات</a:t>
            </a:r>
          </a:p>
          <a:p>
            <a:r>
              <a:rPr lang="ar-SY" dirty="0"/>
              <a:t>تمس ذروة الناب المستوى القاطعي المماس للحد القاطع للثنايا اي بمعنى اخر تكون ذروة الناب على نفس المستوى الافقي للحد القاطع للثنايا</a:t>
            </a:r>
          </a:p>
          <a:p>
            <a:r>
              <a:rPr lang="ar-SY" dirty="0"/>
              <a:t>تعتبر الانياب اكثر عمودية من الثنايا والرباعيات </a:t>
            </a:r>
          </a:p>
          <a:p>
            <a:r>
              <a:rPr lang="ar-SY" dirty="0"/>
              <a:t>تعتبر الانياب من مفاتيح الاطباق وتلعب دورا في قيادة الحركات الجانبية للفك السفلي</a:t>
            </a:r>
          </a:p>
          <a:p>
            <a:endParaRPr lang="ar-SY" dirty="0"/>
          </a:p>
          <a:p>
            <a:endParaRPr lang="ar-SY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368406" y="0"/>
            <a:ext cx="5775593" cy="6858000"/>
          </a:xfrm>
        </p:spPr>
        <p:txBody>
          <a:bodyPr>
            <a:normAutofit fontScale="85000" lnSpcReduction="20000"/>
          </a:bodyPr>
          <a:lstStyle/>
          <a:p>
            <a:r>
              <a:rPr lang="ar-SY" sz="5700" b="1" dirty="0">
                <a:solidFill>
                  <a:srgbClr val="C00000"/>
                </a:solidFill>
              </a:rPr>
              <a:t>-السطح </a:t>
            </a:r>
            <a:r>
              <a:rPr lang="ar-SY" sz="5700" b="1" dirty="0" smtClean="0">
                <a:solidFill>
                  <a:srgbClr val="C00000"/>
                </a:solidFill>
              </a:rPr>
              <a:t>ا</a:t>
            </a:r>
            <a:r>
              <a:rPr lang="ar-SA" sz="5700" b="1" dirty="0" smtClean="0">
                <a:solidFill>
                  <a:srgbClr val="C00000"/>
                </a:solidFill>
              </a:rPr>
              <a:t>لدهليزي</a:t>
            </a:r>
            <a:r>
              <a:rPr lang="ar-SY" sz="5700" dirty="0" smtClean="0">
                <a:solidFill>
                  <a:srgbClr val="C00000"/>
                </a:solidFill>
              </a:rPr>
              <a:t>:</a:t>
            </a:r>
            <a:endParaRPr lang="ar-SY" sz="5700" dirty="0">
              <a:solidFill>
                <a:srgbClr val="C00000"/>
              </a:solidFill>
            </a:endParaRPr>
          </a:p>
          <a:p>
            <a:r>
              <a:rPr lang="ar-SY" dirty="0"/>
              <a:t>. السطح الدهليزي محدب في جميع الاتجاهات واكثر تحدبا من الثنايا والرباعيات بسبب وجود الارتفاع المينائي </a:t>
            </a:r>
            <a:r>
              <a:rPr lang="ar-SA" dirty="0" smtClean="0"/>
              <a:t>الدهليزي الذي يمتد من ذروة الناب الى خط العنق</a:t>
            </a:r>
            <a:endParaRPr lang="ar-SA" dirty="0"/>
          </a:p>
          <a:p>
            <a:r>
              <a:rPr lang="ar-SY" dirty="0"/>
              <a:t>هذا السطح أقل عرضاً من السطح </a:t>
            </a:r>
            <a:r>
              <a:rPr lang="ar-SY" dirty="0" smtClean="0"/>
              <a:t>ال</a:t>
            </a:r>
            <a:r>
              <a:rPr lang="ar-SA" dirty="0" smtClean="0"/>
              <a:t>دهليزي</a:t>
            </a:r>
            <a:r>
              <a:rPr lang="ar-SY" dirty="0" smtClean="0"/>
              <a:t> </a:t>
            </a:r>
            <a:r>
              <a:rPr lang="ar-SY" dirty="0"/>
              <a:t>للثنية </a:t>
            </a:r>
            <a:r>
              <a:rPr lang="ar-SA" dirty="0" smtClean="0"/>
              <a:t>بالاتجاه الانسي الوحشي ويساويه بالطول بالاتجاه القاطع اللثوي</a:t>
            </a:r>
          </a:p>
          <a:p>
            <a:r>
              <a:rPr lang="ar-SY" dirty="0" smtClean="0"/>
              <a:t>الحد </a:t>
            </a:r>
            <a:r>
              <a:rPr lang="ar-SY" dirty="0"/>
              <a:t>القاطع للناب ليس مستقيماً </a:t>
            </a:r>
            <a:r>
              <a:rPr lang="ar-SA" dirty="0" smtClean="0"/>
              <a:t> اذ ينقسم الى منحدرين متعامدين بزاوية قائمة احدهما يسمى حد قاطع انسي(الاقصر) والاخر حد قاطع وحشي (الاطول) تفصل بينهما حدبة ذات رأس مستدير</a:t>
            </a:r>
          </a:p>
          <a:p>
            <a:r>
              <a:rPr lang="ar-SY" dirty="0" smtClean="0"/>
              <a:t>الحافة </a:t>
            </a:r>
            <a:r>
              <a:rPr lang="ar-SY" dirty="0"/>
              <a:t>الوحشية للسطح الشفهي أي من </a:t>
            </a:r>
            <a:r>
              <a:rPr lang="ar-SY" dirty="0" smtClean="0"/>
              <a:t>الزاوية</a:t>
            </a:r>
            <a:r>
              <a:rPr lang="ar-SA" dirty="0" smtClean="0"/>
              <a:t> ا</a:t>
            </a:r>
            <a:r>
              <a:rPr lang="ar-SY" dirty="0" smtClean="0"/>
              <a:t>لقاطعة </a:t>
            </a:r>
            <a:r>
              <a:rPr lang="ar-SA" dirty="0" smtClean="0"/>
              <a:t>ا</a:t>
            </a:r>
            <a:r>
              <a:rPr lang="ar-SY" dirty="0" smtClean="0"/>
              <a:t>لوحشية </a:t>
            </a:r>
            <a:r>
              <a:rPr lang="ar-SY" dirty="0"/>
              <a:t>إلى خط اللثة أقصر قليلاً من الحافة الأنسية </a:t>
            </a:r>
            <a:r>
              <a:rPr lang="ar-SY" dirty="0" smtClean="0"/>
              <a:t>الممتدة </a:t>
            </a:r>
            <a:r>
              <a:rPr lang="ar-SY" dirty="0"/>
              <a:t>من </a:t>
            </a:r>
            <a:r>
              <a:rPr lang="ar-SY" dirty="0" smtClean="0"/>
              <a:t>الزاوية </a:t>
            </a:r>
            <a:r>
              <a:rPr lang="ar-SY" dirty="0"/>
              <a:t>القاطعة </a:t>
            </a:r>
            <a:r>
              <a:rPr lang="ar-SY" dirty="0" smtClean="0"/>
              <a:t>الأنسية </a:t>
            </a:r>
            <a:r>
              <a:rPr lang="ar-SY" dirty="0"/>
              <a:t>إلى الخط نفسه </a:t>
            </a:r>
            <a:r>
              <a:rPr lang="ar-SY" dirty="0" smtClean="0"/>
              <a:t>ً </a:t>
            </a:r>
            <a:r>
              <a:rPr lang="ar-SY" dirty="0"/>
              <a:t>.</a:t>
            </a:r>
          </a:p>
          <a:p>
            <a:endParaRPr lang="ar-SY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09" y="1390464"/>
            <a:ext cx="2952328" cy="3600400"/>
          </a:xfrm>
          <a:prstGeom prst="rect">
            <a:avLst/>
          </a:prstGeom>
        </p:spPr>
      </p:pic>
      <p:sp>
        <p:nvSpPr>
          <p:cNvPr id="8" name="سهم إلى اليسار واليمين 7"/>
          <p:cNvSpPr/>
          <p:nvPr/>
        </p:nvSpPr>
        <p:spPr>
          <a:xfrm rot="18391433">
            <a:off x="1755920" y="4312322"/>
            <a:ext cx="1567022" cy="420623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حد قاطع انسي</a:t>
            </a:r>
            <a:endParaRPr lang="ar-SY" b="1" dirty="0">
              <a:solidFill>
                <a:prstClr val="black"/>
              </a:solidFill>
            </a:endParaRPr>
          </a:p>
        </p:txBody>
      </p:sp>
      <p:sp>
        <p:nvSpPr>
          <p:cNvPr id="9" name="سهم إلى اليسار واليمين 8"/>
          <p:cNvSpPr/>
          <p:nvPr/>
        </p:nvSpPr>
        <p:spPr>
          <a:xfrm rot="2958777">
            <a:off x="-366797" y="4326719"/>
            <a:ext cx="2061792" cy="391831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حد قاطع وحشي</a:t>
            </a:r>
            <a:endParaRPr lang="ar-SY" b="1" dirty="0">
              <a:solidFill>
                <a:prstClr val="black"/>
              </a:solidFill>
            </a:endParaRPr>
          </a:p>
        </p:txBody>
      </p:sp>
      <p:sp>
        <p:nvSpPr>
          <p:cNvPr id="12" name="سهم إلى اليسار واليمين 11"/>
          <p:cNvSpPr/>
          <p:nvPr/>
        </p:nvSpPr>
        <p:spPr>
          <a:xfrm rot="17965044">
            <a:off x="-361128" y="2387103"/>
            <a:ext cx="1333495" cy="360675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حافة وحشية</a:t>
            </a:r>
            <a:endParaRPr lang="ar-SY" b="1" dirty="0">
              <a:solidFill>
                <a:prstClr val="black"/>
              </a:solidFill>
            </a:endParaRPr>
          </a:p>
        </p:txBody>
      </p:sp>
      <p:cxnSp>
        <p:nvCxnSpPr>
          <p:cNvPr id="16" name="رابط كسهم مستقيم 15"/>
          <p:cNvCxnSpPr/>
          <p:nvPr/>
        </p:nvCxnSpPr>
        <p:spPr>
          <a:xfrm>
            <a:off x="1594354" y="879910"/>
            <a:ext cx="197501" cy="264617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سهم إلى اليسار واليمين 1"/>
          <p:cNvSpPr/>
          <p:nvPr/>
        </p:nvSpPr>
        <p:spPr>
          <a:xfrm rot="4648248">
            <a:off x="2016567" y="2624316"/>
            <a:ext cx="1810902" cy="558073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حافة انسية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42226" y="434381"/>
            <a:ext cx="2304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prstClr val="black"/>
                </a:solidFill>
              </a:rPr>
              <a:t>الارتفاع  المينائي الدهليزي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10" name="على شكل حرف L 9"/>
          <p:cNvSpPr/>
          <p:nvPr/>
        </p:nvSpPr>
        <p:spPr>
          <a:xfrm rot="19180126">
            <a:off x="1345796" y="5161470"/>
            <a:ext cx="959960" cy="888656"/>
          </a:xfrm>
          <a:prstGeom prst="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زاوية قائمة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5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9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3131840" y="188640"/>
            <a:ext cx="5554960" cy="5937523"/>
          </a:xfrm>
        </p:spPr>
        <p:txBody>
          <a:bodyPr>
            <a:normAutofit/>
          </a:bodyPr>
          <a:lstStyle/>
          <a:p>
            <a:r>
              <a:rPr lang="ar-SA" dirty="0" smtClean="0"/>
              <a:t>يعتبر نقطة التقاء الحاد القاطع الوحشي مع الحافة الوحشية محدبا اكثر من التقاء الحافة الانسية مع الحد القاطع الانسي الذي يبدو اكثر تسطحا</a:t>
            </a:r>
          </a:p>
          <a:p>
            <a:r>
              <a:rPr lang="ar-SY" dirty="0" smtClean="0"/>
              <a:t>يميل </a:t>
            </a:r>
            <a:r>
              <a:rPr lang="ar-SY" dirty="0"/>
              <a:t>الحفافان الأنسي والوحشي للسطح الشفهي من الأسفل </a:t>
            </a:r>
            <a:r>
              <a:rPr lang="ar-SY" dirty="0" smtClean="0"/>
              <a:t>إلى </a:t>
            </a:r>
            <a:r>
              <a:rPr lang="ar-SY" dirty="0"/>
              <a:t>الأعلى نحو المحور الطولي للسن ويميل الحفاف </a:t>
            </a:r>
            <a:r>
              <a:rPr lang="ar-SA" dirty="0" smtClean="0"/>
              <a:t>ا</a:t>
            </a:r>
            <a:r>
              <a:rPr lang="ar-SY" dirty="0" smtClean="0"/>
              <a:t>لوحشي </a:t>
            </a:r>
            <a:r>
              <a:rPr lang="ar-SY" dirty="0"/>
              <a:t>أكثر من الأنسي فيضيق التاج عند العنق بمقدار الثلث </a:t>
            </a:r>
          </a:p>
          <a:p>
            <a:r>
              <a:rPr lang="ar-SY" dirty="0" smtClean="0"/>
              <a:t>الخط </a:t>
            </a:r>
            <a:r>
              <a:rPr lang="ar-SY" dirty="0"/>
              <a:t>اللثوي للسطح الشفهي مدّور بشكل قوس ربع دائرة .</a:t>
            </a:r>
          </a:p>
          <a:p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2808312" cy="3347440"/>
          </a:xfrm>
          <a:prstGeom prst="rect">
            <a:avLst/>
          </a:prstGeom>
        </p:spPr>
      </p:pic>
      <p:sp>
        <p:nvSpPr>
          <p:cNvPr id="5" name="قمر 4"/>
          <p:cNvSpPr/>
          <p:nvPr/>
        </p:nvSpPr>
        <p:spPr>
          <a:xfrm rot="20994857">
            <a:off x="-66928" y="2769297"/>
            <a:ext cx="780911" cy="1656184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9" name="قوس ممتلئ 8"/>
          <p:cNvSpPr/>
          <p:nvPr/>
        </p:nvSpPr>
        <p:spPr>
          <a:xfrm>
            <a:off x="323528" y="1124744"/>
            <a:ext cx="2411760" cy="1396211"/>
          </a:xfrm>
          <a:prstGeom prst="blockArc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عنق مدور 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10" name="قمر 9"/>
          <p:cNvSpPr/>
          <p:nvPr/>
        </p:nvSpPr>
        <p:spPr>
          <a:xfrm rot="11217659">
            <a:off x="2753554" y="2765596"/>
            <a:ext cx="612576" cy="2307181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45206" y="188640"/>
            <a:ext cx="5719282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SY" b="1" dirty="0" smtClean="0">
                <a:solidFill>
                  <a:srgbClr val="C00000"/>
                </a:solidFill>
              </a:rPr>
              <a:t>  - السطح ال</a:t>
            </a:r>
            <a:r>
              <a:rPr lang="ar-SA" b="1" dirty="0" smtClean="0">
                <a:solidFill>
                  <a:srgbClr val="C00000"/>
                </a:solidFill>
              </a:rPr>
              <a:t>لساني</a:t>
            </a:r>
            <a:r>
              <a:rPr lang="ar-SY" b="1" dirty="0" smtClean="0">
                <a:solidFill>
                  <a:srgbClr val="C00000"/>
                </a:solidFill>
              </a:rPr>
              <a:t> للناب :</a:t>
            </a:r>
          </a:p>
          <a:p>
            <a:r>
              <a:rPr lang="ar-SY" dirty="0" smtClean="0"/>
              <a:t>شكله </a:t>
            </a:r>
            <a:r>
              <a:rPr lang="ar-SY" dirty="0"/>
              <a:t>كشكل السطح الشفهي لكنه </a:t>
            </a:r>
            <a:r>
              <a:rPr lang="ar-SY" dirty="0" smtClean="0"/>
              <a:t>أضيق</a:t>
            </a:r>
          </a:p>
          <a:p>
            <a:pPr marL="0" indent="0">
              <a:buNone/>
            </a:pPr>
            <a:r>
              <a:rPr lang="ar-SY" dirty="0" smtClean="0"/>
              <a:t>   </a:t>
            </a:r>
            <a:r>
              <a:rPr lang="ar-SY" dirty="0"/>
              <a:t>قليلاً عند العنق لأن خط اللثة أكثر تحدباً </a:t>
            </a:r>
            <a:endParaRPr lang="ar-SY" dirty="0" smtClean="0"/>
          </a:p>
          <a:p>
            <a:pPr marL="0" indent="0">
              <a:buNone/>
            </a:pPr>
            <a:r>
              <a:rPr lang="ar-SY" dirty="0" smtClean="0"/>
              <a:t>    مما </a:t>
            </a:r>
            <a:r>
              <a:rPr lang="ar-SY" dirty="0"/>
              <a:t>هو عليه </a:t>
            </a:r>
            <a:r>
              <a:rPr lang="ar-SY" dirty="0" smtClean="0"/>
              <a:t>على السطح </a:t>
            </a:r>
            <a:r>
              <a:rPr lang="ar-SY" dirty="0"/>
              <a:t>الشفهي </a:t>
            </a:r>
            <a:endParaRPr lang="ar-SY" dirty="0" smtClean="0"/>
          </a:p>
          <a:p>
            <a:pPr marL="0" indent="0">
              <a:buNone/>
            </a:pPr>
            <a:r>
              <a:rPr lang="ar-SY" dirty="0" smtClean="0"/>
              <a:t>   ولأن </a:t>
            </a:r>
            <a:r>
              <a:rPr lang="ar-SY" dirty="0"/>
              <a:t>السطحين الأنسي والوحشي </a:t>
            </a:r>
            <a:r>
              <a:rPr lang="ar-SY" dirty="0" smtClean="0"/>
              <a:t>يتقاربان</a:t>
            </a:r>
          </a:p>
          <a:p>
            <a:pPr marL="0" indent="0">
              <a:buNone/>
            </a:pPr>
            <a:r>
              <a:rPr lang="ar-SY" dirty="0"/>
              <a:t> </a:t>
            </a:r>
            <a:r>
              <a:rPr lang="ar-SY" dirty="0" smtClean="0"/>
              <a:t>  قليلاً </a:t>
            </a:r>
            <a:r>
              <a:rPr lang="ar-SY" dirty="0"/>
              <a:t>في امتدادهما من السطح الدهليزي</a:t>
            </a:r>
          </a:p>
          <a:p>
            <a:pPr marL="0" indent="0">
              <a:buNone/>
            </a:pPr>
            <a:r>
              <a:rPr lang="ar-SY" dirty="0" smtClean="0"/>
              <a:t>   إليه </a:t>
            </a:r>
            <a:endParaRPr lang="ar-SA" dirty="0" smtClean="0"/>
          </a:p>
          <a:p>
            <a:r>
              <a:rPr lang="ar-SY" dirty="0" smtClean="0"/>
              <a:t>وقد </a:t>
            </a:r>
            <a:r>
              <a:rPr lang="ar-SY" dirty="0"/>
              <a:t>يكون السطح الحنكي مستقيماً أو قليل التقعر </a:t>
            </a:r>
            <a:r>
              <a:rPr lang="ar-SY" dirty="0" smtClean="0"/>
              <a:t>,</a:t>
            </a:r>
          </a:p>
          <a:p>
            <a:r>
              <a:rPr lang="ar-SY" dirty="0" smtClean="0"/>
              <a:t>أمّا </a:t>
            </a:r>
            <a:r>
              <a:rPr lang="ar-SY" dirty="0"/>
              <a:t>الارتفاع اللساني اللثوي </a:t>
            </a:r>
            <a:r>
              <a:rPr lang="ar-SY" dirty="0" smtClean="0"/>
              <a:t>فيكون </a:t>
            </a:r>
            <a:r>
              <a:rPr lang="ar-SA" dirty="0" smtClean="0"/>
              <a:t>شديد التحدب والبروز اكثر من ا</a:t>
            </a:r>
            <a:r>
              <a:rPr lang="ar-SY" dirty="0" smtClean="0"/>
              <a:t>لثنايا </a:t>
            </a:r>
            <a:r>
              <a:rPr lang="ar-SY" dirty="0"/>
              <a:t>والرباعيات </a:t>
            </a:r>
            <a:r>
              <a:rPr lang="ar-SY" dirty="0" smtClean="0"/>
              <a:t>وقد </a:t>
            </a:r>
            <a:r>
              <a:rPr lang="ar-SY" dirty="0"/>
              <a:t>يزيد بروزه ويشكل حدبه صغيرة </a:t>
            </a:r>
            <a:r>
              <a:rPr lang="ar-SY" dirty="0" smtClean="0"/>
              <a:t>,</a:t>
            </a:r>
          </a:p>
          <a:p>
            <a:r>
              <a:rPr lang="ar-SY" dirty="0" smtClean="0"/>
              <a:t> </a:t>
            </a:r>
            <a:r>
              <a:rPr lang="ar-SY" dirty="0"/>
              <a:t>ويمتد الارتفاعان </a:t>
            </a:r>
            <a:r>
              <a:rPr lang="ar-SY" dirty="0" smtClean="0"/>
              <a:t>الحفافيان</a:t>
            </a:r>
            <a:r>
              <a:rPr lang="ar-SA" dirty="0" smtClean="0"/>
              <a:t> </a:t>
            </a:r>
            <a:r>
              <a:rPr lang="ar-SY" dirty="0" smtClean="0"/>
              <a:t>في كل </a:t>
            </a:r>
            <a:r>
              <a:rPr lang="ar-SY" dirty="0"/>
              <a:t>جانب إلى الأعلى ويتصلان بالارتفاع اللساني اللثوي </a:t>
            </a:r>
            <a:endParaRPr lang="ar-SY" dirty="0" smtClean="0"/>
          </a:p>
          <a:p>
            <a:r>
              <a:rPr lang="ar-SY" dirty="0" smtClean="0"/>
              <a:t>ويوجد </a:t>
            </a:r>
            <a:r>
              <a:rPr lang="ar-SY" dirty="0"/>
              <a:t>وهدتين أنسية و وحشية جوار كلاً من </a:t>
            </a:r>
            <a:r>
              <a:rPr lang="ar-SY" dirty="0" smtClean="0"/>
              <a:t>الارتفاعان </a:t>
            </a:r>
            <a:r>
              <a:rPr lang="ar-SY" dirty="0"/>
              <a:t>الحفافيان.</a:t>
            </a:r>
          </a:p>
          <a:p>
            <a:endParaRPr lang="ar-SY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" r="46260"/>
          <a:stretch/>
        </p:blipFill>
        <p:spPr>
          <a:xfrm>
            <a:off x="-30794" y="620688"/>
            <a:ext cx="3276000" cy="4038600"/>
          </a:xfrm>
          <a:prstGeom prst="rect">
            <a:avLst/>
          </a:prstGeom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7785" y="188639"/>
            <a:ext cx="6336703" cy="5184577"/>
          </a:xfrm>
        </p:spPr>
        <p:txBody>
          <a:bodyPr>
            <a:normAutofit fontScale="85000" lnSpcReduction="10000"/>
          </a:bodyPr>
          <a:lstStyle/>
          <a:p>
            <a:r>
              <a:rPr lang="ar-SY" b="1" dirty="0" smtClean="0"/>
              <a:t>السطح الانسي والوحشي عند الناب</a:t>
            </a:r>
            <a:r>
              <a:rPr lang="ar-SA" b="1" dirty="0" smtClean="0"/>
              <a:t>:</a:t>
            </a:r>
            <a:endParaRPr lang="ar-SY" b="1" dirty="0" smtClean="0"/>
          </a:p>
          <a:p>
            <a:pPr marL="0" indent="0">
              <a:buNone/>
            </a:pPr>
            <a:r>
              <a:rPr lang="ar-SY" dirty="0" smtClean="0"/>
              <a:t>   يكونا مثلثيان الشكل محدبان بالاتجاه</a:t>
            </a:r>
            <a:r>
              <a:rPr lang="ar-SA" dirty="0" smtClean="0"/>
              <a:t> </a:t>
            </a:r>
            <a:r>
              <a:rPr lang="ar-SY" dirty="0" smtClean="0"/>
              <a:t>الدهليزي اللساني</a:t>
            </a:r>
          </a:p>
          <a:p>
            <a:r>
              <a:rPr lang="ar-SY" dirty="0" smtClean="0"/>
              <a:t>السطح الوحشي اكثر تحدبا من السطح الانسي</a:t>
            </a:r>
          </a:p>
          <a:p>
            <a:r>
              <a:rPr lang="ar-SY" dirty="0" smtClean="0"/>
              <a:t>يلاحظ وجود تقعربسيط عند العنق</a:t>
            </a:r>
            <a:r>
              <a:rPr lang="ar-SA" dirty="0" smtClean="0"/>
              <a:t> </a:t>
            </a:r>
            <a:r>
              <a:rPr lang="ar-SY" dirty="0" smtClean="0"/>
              <a:t>يدعي التقعر اللثوي</a:t>
            </a:r>
          </a:p>
          <a:p>
            <a:r>
              <a:rPr lang="ar-SY" dirty="0" smtClean="0"/>
              <a:t>يكون السطح الوحشي اصغر من الانسي  بسبب امتداد الحد القاطع الوحشي بشكل </a:t>
            </a:r>
            <a:r>
              <a:rPr lang="ar-SA" dirty="0" smtClean="0"/>
              <a:t>ا</a:t>
            </a:r>
            <a:r>
              <a:rPr lang="ar-SY" dirty="0" smtClean="0"/>
              <a:t>كبر</a:t>
            </a:r>
            <a:r>
              <a:rPr lang="ar-SA" dirty="0" smtClean="0"/>
              <a:t> </a:t>
            </a:r>
            <a:r>
              <a:rPr lang="ar-SY" dirty="0" smtClean="0"/>
              <a:t>من </a:t>
            </a:r>
            <a:r>
              <a:rPr lang="ar-SA" dirty="0" smtClean="0"/>
              <a:t>ال</a:t>
            </a:r>
            <a:r>
              <a:rPr lang="ar-SY" dirty="0" smtClean="0"/>
              <a:t>انسي</a:t>
            </a:r>
            <a:endParaRPr lang="ar-SA" dirty="0" smtClean="0"/>
          </a:p>
          <a:p>
            <a:pPr marL="0" indent="0">
              <a:buNone/>
            </a:pPr>
            <a:r>
              <a:rPr lang="ar-SA" b="1" dirty="0" smtClean="0"/>
              <a:t>الحد القاطع :</a:t>
            </a:r>
          </a:p>
          <a:p>
            <a:pPr marL="0" indent="0">
              <a:buNone/>
            </a:pPr>
            <a:r>
              <a:rPr lang="ar-SA" dirty="0" smtClean="0"/>
              <a:t>لا يكون مستقيما وانما منحنيا على شكل قوس ويكون تحدبه الدهليزي واللساني واضح جدا اكثر من الثنية والرباعية</a:t>
            </a:r>
          </a:p>
          <a:p>
            <a:pPr marL="0" indent="0">
              <a:buNone/>
            </a:pPr>
            <a:endParaRPr lang="ar-SY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3528" y="239857"/>
            <a:ext cx="2016225" cy="61314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653136"/>
            <a:ext cx="2160239" cy="1929108"/>
          </a:xfrm>
          <a:prstGeom prst="rect">
            <a:avLst/>
          </a:prstGeom>
        </p:spPr>
      </p:pic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131840" y="116632"/>
            <a:ext cx="5832648" cy="59046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ar-SY" b="1" dirty="0" smtClean="0"/>
              <a:t>جذر الناب :</a:t>
            </a:r>
          </a:p>
          <a:p>
            <a:r>
              <a:rPr lang="ar-SY" dirty="0" smtClean="0"/>
              <a:t>جذر </a:t>
            </a:r>
            <a:r>
              <a:rPr lang="ar-SY" dirty="0"/>
              <a:t>الناب أطول جذر في فم الإنسان وهو مخروطي الشكل يستدق من العنق إلى قمة الجذر </a:t>
            </a:r>
          </a:p>
          <a:p>
            <a:r>
              <a:rPr lang="ar-SY" dirty="0"/>
              <a:t>أمّا قطره الشفهي الحنكي أطول من القطر الأنسي الوحشي فيصبح بذلك مسطحاً وقد يوجد ميزاب على كلاً </a:t>
            </a:r>
          </a:p>
          <a:p>
            <a:pPr marL="0" indent="0">
              <a:buNone/>
            </a:pPr>
            <a:r>
              <a:rPr lang="ar-SY" dirty="0" smtClean="0"/>
              <a:t>   من </a:t>
            </a:r>
            <a:r>
              <a:rPr lang="ar-SY" dirty="0"/>
              <a:t>الجانبين الأنسي </a:t>
            </a:r>
            <a:r>
              <a:rPr lang="ar-SY" dirty="0" smtClean="0"/>
              <a:t>والوحشي وقد       </a:t>
            </a:r>
          </a:p>
          <a:p>
            <a:pPr marL="0" indent="0">
              <a:buNone/>
            </a:pPr>
            <a:r>
              <a:rPr lang="ar-SY" dirty="0"/>
              <a:t> </a:t>
            </a:r>
            <a:r>
              <a:rPr lang="ar-SY" dirty="0" smtClean="0"/>
              <a:t>  يتعرض </a:t>
            </a:r>
            <a:r>
              <a:rPr lang="ar-SY" dirty="0"/>
              <a:t>لاختلافات كثيرة حيث قد </a:t>
            </a:r>
            <a:r>
              <a:rPr lang="ar-SY" dirty="0" smtClean="0"/>
              <a:t> </a:t>
            </a:r>
          </a:p>
          <a:p>
            <a:pPr marL="0" indent="0">
              <a:buNone/>
            </a:pPr>
            <a:r>
              <a:rPr lang="ar-SY" dirty="0"/>
              <a:t> </a:t>
            </a:r>
            <a:r>
              <a:rPr lang="ar-SY" dirty="0" smtClean="0"/>
              <a:t>  يكون </a:t>
            </a:r>
            <a:r>
              <a:rPr lang="ar-SY" dirty="0"/>
              <a:t>كثير الأعوجاجات بسبب أن </a:t>
            </a:r>
          </a:p>
          <a:p>
            <a:pPr marL="0" indent="0">
              <a:buNone/>
            </a:pPr>
            <a:r>
              <a:rPr lang="ar-SY" dirty="0" smtClean="0"/>
              <a:t>   الأسنان </a:t>
            </a:r>
            <a:r>
              <a:rPr lang="ar-SY" dirty="0"/>
              <a:t>المجاورة تزاحمه أثناء </a:t>
            </a:r>
            <a:r>
              <a:rPr lang="ar-SY" dirty="0" smtClean="0"/>
              <a:t> </a:t>
            </a:r>
          </a:p>
          <a:p>
            <a:pPr marL="0" indent="0">
              <a:buNone/>
            </a:pPr>
            <a:r>
              <a:rPr lang="ar-SY" dirty="0"/>
              <a:t> </a:t>
            </a:r>
            <a:r>
              <a:rPr lang="ar-SY" dirty="0" smtClean="0"/>
              <a:t>   بزوغه </a:t>
            </a:r>
            <a:r>
              <a:rPr lang="ar-SY" dirty="0"/>
              <a:t>فيعوج ليأخذ مكانة.</a:t>
            </a:r>
          </a:p>
          <a:p>
            <a:endParaRPr lang="ar-SY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67" y="-171399"/>
            <a:ext cx="2306972" cy="6552728"/>
          </a:xfrm>
          <a:prstGeom prst="rect">
            <a:avLst/>
          </a:prstGeom>
        </p:spPr>
      </p:pic>
      <p:sp>
        <p:nvSpPr>
          <p:cNvPr id="2" name="سهم إلى اليسار واليمين 1"/>
          <p:cNvSpPr/>
          <p:nvPr/>
        </p:nvSpPr>
        <p:spPr>
          <a:xfrm rot="16200000">
            <a:off x="-1499544" y="1800537"/>
            <a:ext cx="3672408" cy="448613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17.2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4" name="سهم إلى اليسار واليمين 3"/>
          <p:cNvSpPr/>
          <p:nvPr/>
        </p:nvSpPr>
        <p:spPr>
          <a:xfrm rot="16200000">
            <a:off x="-954177" y="4882747"/>
            <a:ext cx="2520281" cy="476882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10.5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5" name="سهم إلى اليسار واليمين 4"/>
          <p:cNvSpPr/>
          <p:nvPr/>
        </p:nvSpPr>
        <p:spPr>
          <a:xfrm>
            <a:off x="632975" y="6381329"/>
            <a:ext cx="1850793" cy="476671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8</a:t>
            </a:r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2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560</Words>
  <Application>Microsoft Office PowerPoint</Application>
  <PresentationFormat>عرض على الشاشة (3:4)‏</PresentationFormat>
  <Paragraphs>59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1_نسق Office</vt:lpstr>
      <vt:lpstr>الناب (canine)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الناب (canine)</dc:title>
  <dc:creator>DR_ismail</dc:creator>
  <cp:lastModifiedBy>DR_ismail</cp:lastModifiedBy>
  <cp:revision>2</cp:revision>
  <dcterms:created xsi:type="dcterms:W3CDTF">2015-11-01T23:06:02Z</dcterms:created>
  <dcterms:modified xsi:type="dcterms:W3CDTF">2015-11-01T23:30:42Z</dcterms:modified>
</cp:coreProperties>
</file>