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6"/>
  </p:notesMasterIdLst>
  <p:sldIdLst>
    <p:sldId id="257" r:id="rId2"/>
    <p:sldId id="258" r:id="rId3"/>
    <p:sldId id="266" r:id="rId4"/>
    <p:sldId id="273" r:id="rId5"/>
    <p:sldId id="267" r:id="rId6"/>
    <p:sldId id="263" r:id="rId7"/>
    <p:sldId id="269" r:id="rId8"/>
    <p:sldId id="270" r:id="rId9"/>
    <p:sldId id="274" r:id="rId10"/>
    <p:sldId id="264" r:id="rId11"/>
    <p:sldId id="271" r:id="rId12"/>
    <p:sldId id="259" r:id="rId13"/>
    <p:sldId id="272" r:id="rId14"/>
    <p:sldId id="275" r:id="rId15"/>
    <p:sldId id="265" r:id="rId16"/>
    <p:sldId id="276" r:id="rId17"/>
    <p:sldId id="277" r:id="rId18"/>
    <p:sldId id="278" r:id="rId19"/>
    <p:sldId id="261" r:id="rId20"/>
    <p:sldId id="279" r:id="rId21"/>
    <p:sldId id="281" r:id="rId22"/>
    <p:sldId id="262" r:id="rId23"/>
    <p:sldId id="280" r:id="rId24"/>
    <p:sldId id="260"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93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FC85116-64D7-40D7-A8B1-716EDC166A8A}" type="datetimeFigureOut">
              <a:rPr lang="ar-SA" smtClean="0"/>
              <a:pPr/>
              <a:t>27/02/1440</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B18DE3-AA91-451B-BC38-A3E78B067B2A}" type="slidenum">
              <a:rPr lang="ar-SA" smtClean="0"/>
              <a:pPr/>
              <a:t>‹#›</a:t>
            </a:fld>
            <a:endParaRPr lang="ar-SA" dirty="0"/>
          </a:p>
        </p:txBody>
      </p:sp>
    </p:spTree>
    <p:extLst>
      <p:ext uri="{BB962C8B-B14F-4D97-AF65-F5344CB8AC3E}">
        <p14:creationId xmlns:p14="http://schemas.microsoft.com/office/powerpoint/2010/main" xmlns="" val="5784047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2EB18DE3-AA91-451B-BC38-A3E78B067B2A}" type="slidenum">
              <a:rPr lang="ar-SA" smtClean="0"/>
              <a:pPr/>
              <a:t>13</a:t>
            </a:fld>
            <a:endParaRPr lang="ar-SA" dirty="0"/>
          </a:p>
        </p:txBody>
      </p:sp>
    </p:spTree>
    <p:extLst>
      <p:ext uri="{BB962C8B-B14F-4D97-AF65-F5344CB8AC3E}">
        <p14:creationId xmlns:p14="http://schemas.microsoft.com/office/powerpoint/2010/main" xmlns="" val="2894522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2A3C9BE1-FBE2-46D1-807B-A965A73D48C9}" type="slidenum">
              <a:rPr lang="ar-SY" smtClean="0">
                <a:solidFill>
                  <a:prstClr val="black"/>
                </a:solidFill>
              </a:rPr>
              <a:pPr/>
              <a:t>24</a:t>
            </a:fld>
            <a:endParaRPr lang="ar-SY" dirty="0">
              <a:solidFill>
                <a:prstClr val="black"/>
              </a:solidFill>
            </a:endParaRPr>
          </a:p>
        </p:txBody>
      </p:sp>
    </p:spTree>
    <p:extLst>
      <p:ext uri="{BB962C8B-B14F-4D97-AF65-F5344CB8AC3E}">
        <p14:creationId xmlns:p14="http://schemas.microsoft.com/office/powerpoint/2010/main" xmlns="" val="3828532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227757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2554363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355032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234325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225894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317267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Y" dirty="0">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1564521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Y" dirty="0">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3825538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Y" dirty="0">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46017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359098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857095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B3B6EA-43D6-440B-B185-F1F4F369DF55}" type="datetimeFigureOut">
              <a:rPr lang="ar-SY" smtClean="0">
                <a:solidFill>
                  <a:prstClr val="black">
                    <a:tint val="75000"/>
                  </a:prstClr>
                </a:solidFill>
              </a:rPr>
              <a:pPr/>
              <a:t>27/02/1440</a:t>
            </a:fld>
            <a:endParaRPr lang="ar-SY" dirty="0">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dirty="0">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xmlns="" val="2807026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30.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normAutofit/>
          </a:bodyPr>
          <a:lstStyle/>
          <a:p>
            <a:r>
              <a:rPr lang="ar-SA" b="1" dirty="0" smtClean="0">
                <a:solidFill>
                  <a:srgbClr val="C00000"/>
                </a:solidFill>
              </a:rPr>
              <a:t>اقسام السن التشريحية</a:t>
            </a:r>
            <a:endParaRPr lang="ar-SA" b="1" dirty="0">
              <a:solidFill>
                <a:srgbClr val="C00000"/>
              </a:solidFill>
            </a:endParaRPr>
          </a:p>
        </p:txBody>
      </p:sp>
      <p:sp>
        <p:nvSpPr>
          <p:cNvPr id="3" name="عنصر نائب للمحتوى 2"/>
          <p:cNvSpPr>
            <a:spLocks noGrp="1"/>
          </p:cNvSpPr>
          <p:nvPr>
            <p:ph idx="1"/>
          </p:nvPr>
        </p:nvSpPr>
        <p:spPr>
          <a:xfrm>
            <a:off x="3203848" y="1268760"/>
            <a:ext cx="5940152" cy="5589240"/>
          </a:xfrm>
        </p:spPr>
        <p:txBody>
          <a:bodyPr>
            <a:normAutofit fontScale="70000" lnSpcReduction="20000"/>
          </a:bodyPr>
          <a:lstStyle/>
          <a:p>
            <a:r>
              <a:rPr lang="ar-SA" dirty="0" smtClean="0"/>
              <a:t>ان لكل سن قسم ظاهر في الفم تحيط به اللثة يدعى </a:t>
            </a:r>
            <a:r>
              <a:rPr lang="ar-SA" b="1" dirty="0" smtClean="0"/>
              <a:t>التاج</a:t>
            </a:r>
            <a:r>
              <a:rPr lang="ar-SA" dirty="0" smtClean="0"/>
              <a:t> وقسم مغروس في عظم الفك ضمن تجويف يعرف بالسنخ يدعى </a:t>
            </a:r>
            <a:r>
              <a:rPr lang="ar-SA" b="1" dirty="0" smtClean="0"/>
              <a:t>الجذر</a:t>
            </a:r>
            <a:r>
              <a:rPr lang="ar-SA" dirty="0" smtClean="0"/>
              <a:t> ويسمى مكان اتصال التاج مع الجذر </a:t>
            </a:r>
            <a:r>
              <a:rPr lang="ar-SA" b="1" dirty="0" smtClean="0"/>
              <a:t>بالعنق</a:t>
            </a:r>
          </a:p>
          <a:p>
            <a:r>
              <a:rPr lang="ar-SA" dirty="0" smtClean="0"/>
              <a:t>يوجد في السن تجويف داخلي يقع في منتصفه يمتد في التاج والجذر يدعي ا</a:t>
            </a:r>
            <a:r>
              <a:rPr lang="ar-SA" b="1" dirty="0" smtClean="0"/>
              <a:t>لتجويف اللبي</a:t>
            </a:r>
            <a:r>
              <a:rPr lang="ar-SA" dirty="0" smtClean="0"/>
              <a:t> وهو يحتوي على لب السن الذي يغذي السن ويمنحه الاحساس</a:t>
            </a:r>
          </a:p>
          <a:p>
            <a:r>
              <a:rPr lang="ar-SA" dirty="0" smtClean="0"/>
              <a:t>يحيط بهذا التجويف اللبي </a:t>
            </a:r>
            <a:r>
              <a:rPr lang="ar-SA" b="1" dirty="0" smtClean="0"/>
              <a:t>العاج </a:t>
            </a:r>
            <a:r>
              <a:rPr lang="ar-SA" dirty="0" smtClean="0"/>
              <a:t>والذي يشكل الكتلة الاعظم من السن </a:t>
            </a:r>
          </a:p>
          <a:p>
            <a:r>
              <a:rPr lang="ar-SA" dirty="0" smtClean="0"/>
              <a:t>يغطي العاج في القسم التاجي طبقة رقيقة تدعى </a:t>
            </a:r>
            <a:r>
              <a:rPr lang="ar-SA" b="1" dirty="0" smtClean="0"/>
              <a:t>الميناء</a:t>
            </a:r>
            <a:r>
              <a:rPr lang="ar-SA" dirty="0" smtClean="0"/>
              <a:t> وهي المادة الاكثر صلابة في الجسم </a:t>
            </a:r>
          </a:p>
          <a:p>
            <a:r>
              <a:rPr lang="ar-SA" dirty="0" smtClean="0"/>
              <a:t>يغطي العاج في القسم الجذري طبقة رقيقة تدعى </a:t>
            </a:r>
            <a:r>
              <a:rPr lang="ar-SA" b="1" dirty="0" smtClean="0"/>
              <a:t>الملاط</a:t>
            </a:r>
            <a:r>
              <a:rPr lang="ar-SA" dirty="0" smtClean="0"/>
              <a:t> </a:t>
            </a:r>
          </a:p>
          <a:p>
            <a:r>
              <a:rPr lang="ar-SA" dirty="0" smtClean="0"/>
              <a:t>ينقسم التجويف اللبي الى قسمين متصلين معا </a:t>
            </a:r>
          </a:p>
          <a:p>
            <a:r>
              <a:rPr lang="ar-SA" dirty="0" smtClean="0"/>
              <a:t>- قسم موجود في التاج يدعى </a:t>
            </a:r>
            <a:r>
              <a:rPr lang="ar-SA" b="1" dirty="0" smtClean="0"/>
              <a:t>حجرة اللب</a:t>
            </a:r>
          </a:p>
          <a:p>
            <a:r>
              <a:rPr lang="ar-SA" dirty="0" smtClean="0"/>
              <a:t>- قسم موجود في الجذر يدعى </a:t>
            </a:r>
            <a:r>
              <a:rPr lang="ar-SA" b="1" dirty="0" smtClean="0"/>
              <a:t>القناة الجذرية</a:t>
            </a:r>
          </a:p>
          <a:p>
            <a:r>
              <a:rPr lang="ar-SA" dirty="0" smtClean="0"/>
              <a:t>اما نهاية الجذر فتدعى</a:t>
            </a:r>
            <a:r>
              <a:rPr lang="ar-SA" b="1" dirty="0" smtClean="0"/>
              <a:t> الذروة </a:t>
            </a:r>
            <a:r>
              <a:rPr lang="ar-SA" dirty="0" smtClean="0"/>
              <a:t>حيث يوجد في نهاياتها ثقبة هي مدخل التجويف اللبي تدعى </a:t>
            </a:r>
            <a:r>
              <a:rPr lang="ar-SA" b="1" dirty="0" smtClean="0"/>
              <a:t>الثقبة الذروية </a:t>
            </a:r>
            <a:r>
              <a:rPr lang="ar-SA" dirty="0" smtClean="0"/>
              <a:t>تمر منها الاعصاب والاوعية الدموية التي تكون لب السن </a:t>
            </a:r>
            <a:endParaRPr lang="ar-SA"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268760"/>
            <a:ext cx="3203848" cy="5328592"/>
          </a:xfrm>
          <a:prstGeom prst="rect">
            <a:avLst/>
          </a:prstGeom>
        </p:spPr>
      </p:pic>
      <p:sp>
        <p:nvSpPr>
          <p:cNvPr id="8" name="سهم إلى اليسار واليمين 7"/>
          <p:cNvSpPr/>
          <p:nvPr/>
        </p:nvSpPr>
        <p:spPr>
          <a:xfrm rot="16200000">
            <a:off x="-270284" y="2187115"/>
            <a:ext cx="936105" cy="3955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prstClr val="white"/>
                </a:solidFill>
              </a:rPr>
              <a:t>تاج</a:t>
            </a:r>
          </a:p>
        </p:txBody>
      </p:sp>
      <p:sp>
        <p:nvSpPr>
          <p:cNvPr id="9" name="سهم إلى اليسار واليمين 8"/>
          <p:cNvSpPr/>
          <p:nvPr/>
        </p:nvSpPr>
        <p:spPr>
          <a:xfrm rot="16200000">
            <a:off x="-1084940" y="3892740"/>
            <a:ext cx="2592290" cy="51267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prstClr val="white"/>
                </a:solidFill>
              </a:rPr>
              <a:t>جذر</a:t>
            </a:r>
          </a:p>
        </p:txBody>
      </p:sp>
    </p:spTree>
    <p:extLst>
      <p:ext uri="{BB962C8B-B14F-4D97-AF65-F5344CB8AC3E}">
        <p14:creationId xmlns:p14="http://schemas.microsoft.com/office/powerpoint/2010/main" xmlns="" val="1558908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pPr lvl="0"/>
            <a:r>
              <a:rPr lang="ar-SA" sz="2200" b="1" dirty="0">
                <a:solidFill>
                  <a:prstClr val="black"/>
                </a:solidFill>
              </a:rPr>
              <a:t>الملاط :</a:t>
            </a:r>
          </a:p>
          <a:p>
            <a:pPr lvl="0"/>
            <a:r>
              <a:rPr lang="ar-SA" sz="2200" dirty="0">
                <a:solidFill>
                  <a:prstClr val="black"/>
                </a:solidFill>
              </a:rPr>
              <a:t>هو المادة المتكلسة التي تغطي جذر السن ويلتقي الملاط مع الميناء في منطقة اتصال التاج بالجذر (العنق) وهي تقع تحت حافة اللثة وتعتبر مؤشرا هاما على حالة اللثة الصحية </a:t>
            </a:r>
          </a:p>
          <a:p>
            <a:pPr lvl="0"/>
            <a:r>
              <a:rPr lang="ar-SA" sz="2200" dirty="0">
                <a:solidFill>
                  <a:prstClr val="black"/>
                </a:solidFill>
              </a:rPr>
              <a:t>يعتبر الملاط اقل صلابة من الميناء والعاج واكثر مرونة منهما فنسبة الاملاح المعدنية فيه 46% والمواد العضوية 22% والماء </a:t>
            </a:r>
            <a:r>
              <a:rPr lang="ar-SA" sz="2200" dirty="0" smtClean="0">
                <a:solidFill>
                  <a:prstClr val="black"/>
                </a:solidFill>
              </a:rPr>
              <a:t>32%</a:t>
            </a:r>
          </a:p>
          <a:p>
            <a:pPr lvl="0"/>
            <a:r>
              <a:rPr lang="ar-SA" sz="2200" dirty="0" smtClean="0">
                <a:solidFill>
                  <a:prstClr val="black"/>
                </a:solidFill>
              </a:rPr>
              <a:t>يشبه الملاط بتركيبه تركيب العظم  الا انه لا يملك اوعية دموية او الياف عصبية </a:t>
            </a:r>
          </a:p>
          <a:p>
            <a:pPr lvl="0"/>
            <a:r>
              <a:rPr lang="ar-SA" sz="2200" dirty="0" smtClean="0">
                <a:solidFill>
                  <a:prstClr val="black"/>
                </a:solidFill>
              </a:rPr>
              <a:t>وظائف الملاط : </a:t>
            </a:r>
          </a:p>
          <a:p>
            <a:pPr lvl="0"/>
            <a:r>
              <a:rPr lang="ar-SA" sz="2200" dirty="0" smtClean="0">
                <a:solidFill>
                  <a:prstClr val="black"/>
                </a:solidFill>
              </a:rPr>
              <a:t>ختم سطح الجذر العاجي وتغطية النهايات الانبوبية المفتوحة للعاج الجذري </a:t>
            </a:r>
          </a:p>
          <a:p>
            <a:pPr lvl="0"/>
            <a:r>
              <a:rPr lang="ar-SA" sz="2200" dirty="0" smtClean="0">
                <a:solidFill>
                  <a:prstClr val="black"/>
                </a:solidFill>
              </a:rPr>
              <a:t>تامين ارتباط الرباط السنخي السني بجذر السن </a:t>
            </a:r>
            <a:endParaRPr lang="ar-SA" sz="2200" dirty="0">
              <a:solidFill>
                <a:prstClr val="black"/>
              </a:solidFill>
            </a:endParaRPr>
          </a:p>
          <a:p>
            <a:pPr lvl="0"/>
            <a:endParaRPr lang="ar-SA" dirty="0">
              <a:solidFill>
                <a:prstClr val="black"/>
              </a:solidFill>
            </a:endParaRPr>
          </a:p>
          <a:p>
            <a:endParaRPr lang="ar-SA" dirty="0"/>
          </a:p>
        </p:txBody>
      </p:sp>
    </p:spTree>
    <p:extLst>
      <p:ext uri="{BB962C8B-B14F-4D97-AF65-F5344CB8AC3E}">
        <p14:creationId xmlns:p14="http://schemas.microsoft.com/office/powerpoint/2010/main" xmlns="" val="3200181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6" name="عنصر نائب للمحتوى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259632" y="188640"/>
            <a:ext cx="6984776" cy="6474665"/>
          </a:xfrm>
        </p:spPr>
      </p:pic>
    </p:spTree>
    <p:extLst>
      <p:ext uri="{BB962C8B-B14F-4D97-AF65-F5344CB8AC3E}">
        <p14:creationId xmlns:p14="http://schemas.microsoft.com/office/powerpoint/2010/main" xmlns="" val="277614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60648"/>
            <a:ext cx="9144000" cy="6597352"/>
          </a:xfrm>
        </p:spPr>
        <p:txBody>
          <a:bodyPr>
            <a:normAutofit/>
          </a:bodyPr>
          <a:lstStyle/>
          <a:p>
            <a:r>
              <a:rPr lang="ar-SA" b="1" dirty="0" smtClean="0"/>
              <a:t>اللب :</a:t>
            </a:r>
          </a:p>
          <a:p>
            <a:r>
              <a:rPr lang="ar-SA" dirty="0" smtClean="0"/>
              <a:t>اللب عبارة عن نسيج ضام رخو غني بالأوعية الدموية والاعصاب يغذي السن ويمنحه الاحساس يتوضع اللب ضمن التجويف اللبي الذي يقع في مركز السن ويتوافق شكله مع الشكل العام للسن ويدعى القسم الكائن في تاج السن </a:t>
            </a:r>
            <a:r>
              <a:rPr lang="ar-SA" b="1" dirty="0" smtClean="0"/>
              <a:t>(حجرة اللب)</a:t>
            </a:r>
            <a:r>
              <a:rPr lang="ar-SA" dirty="0" smtClean="0"/>
              <a:t> والقسم الكائن في جذر السن </a:t>
            </a:r>
            <a:r>
              <a:rPr lang="ar-SA" b="1" dirty="0" smtClean="0"/>
              <a:t>(القناة الجذرية)</a:t>
            </a:r>
          </a:p>
          <a:p>
            <a:r>
              <a:rPr lang="ar-SA" dirty="0" smtClean="0"/>
              <a:t>ويمكن ان يحتوي الجذر على اكثر من قناة جذرية في بعض الاحيان</a:t>
            </a:r>
          </a:p>
        </p:txBody>
      </p:sp>
    </p:spTree>
    <p:extLst>
      <p:ext uri="{BB962C8B-B14F-4D97-AF65-F5344CB8AC3E}">
        <p14:creationId xmlns:p14="http://schemas.microsoft.com/office/powerpoint/2010/main" xmlns="" val="3815461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4716016" y="980728"/>
            <a:ext cx="3962549" cy="5149302"/>
          </a:xfrm>
        </p:spPr>
      </p:pic>
      <p:pic>
        <p:nvPicPr>
          <p:cNvPr id="5" name="صورة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39552" y="980728"/>
            <a:ext cx="3816424" cy="5489936"/>
          </a:xfrm>
          <a:prstGeom prst="rect">
            <a:avLst/>
          </a:prstGeom>
        </p:spPr>
      </p:pic>
    </p:spTree>
    <p:extLst>
      <p:ext uri="{BB962C8B-B14F-4D97-AF65-F5344CB8AC3E}">
        <p14:creationId xmlns:p14="http://schemas.microsoft.com/office/powerpoint/2010/main" xmlns="" val="216794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027452" y="3415931"/>
            <a:ext cx="4776796" cy="3442069"/>
          </a:xfrm>
        </p:spPr>
      </p:pic>
      <p:pic>
        <p:nvPicPr>
          <p:cNvPr id="5" name="صورة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044654" y="5224"/>
            <a:ext cx="4759594" cy="3565102"/>
          </a:xfrm>
          <a:prstGeom prst="rect">
            <a:avLst/>
          </a:prstGeom>
        </p:spPr>
      </p:pic>
    </p:spTree>
    <p:extLst>
      <p:ext uri="{BB962C8B-B14F-4D97-AF65-F5344CB8AC3E}">
        <p14:creationId xmlns:p14="http://schemas.microsoft.com/office/powerpoint/2010/main" xmlns="" val="2227452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9144000" cy="6408712"/>
          </a:xfrm>
        </p:spPr>
        <p:txBody>
          <a:bodyPr>
            <a:normAutofit fontScale="70000" lnSpcReduction="20000"/>
          </a:bodyPr>
          <a:lstStyle/>
          <a:p>
            <a:r>
              <a:rPr lang="ar-SA" b="1" dirty="0"/>
              <a:t>الرباط السنخي السني :</a:t>
            </a:r>
          </a:p>
          <a:p>
            <a:r>
              <a:rPr lang="ar-SA" dirty="0"/>
              <a:t>عبارة عن غشاء كثيف ومتين يحيط بجذر السن احاطة تامة من منطقة العنق (حافة اللثة) حتى منطقة الذروة ويملا الفراغ الواقع بين جذر السن وجدار السنخ وهو الذي يربط الملاط بجدار السنخ</a:t>
            </a:r>
          </a:p>
          <a:p>
            <a:r>
              <a:rPr lang="ar-SA" dirty="0"/>
              <a:t>اما تركيبه فهو يتألف من نسيج ليفي ابيض كثيف  فيه قليل من الالياف </a:t>
            </a:r>
            <a:r>
              <a:rPr lang="ar-SA" dirty="0" smtClean="0"/>
              <a:t>المرنة</a:t>
            </a:r>
          </a:p>
          <a:p>
            <a:r>
              <a:rPr lang="ar-SA" dirty="0" smtClean="0"/>
              <a:t>يبلغ ثخانة الرباط السنخي السني (</a:t>
            </a:r>
            <a:r>
              <a:rPr lang="en-US" dirty="0" smtClean="0"/>
              <a:t>0.2</a:t>
            </a:r>
            <a:r>
              <a:rPr lang="ar-SY" dirty="0" smtClean="0"/>
              <a:t>) ملم</a:t>
            </a:r>
          </a:p>
          <a:p>
            <a:r>
              <a:rPr lang="ar-SY" dirty="0" smtClean="0"/>
              <a:t>في كل (1) ملم من الرباط يخرج (28000) حزمة من الالياف المرنة والقوية من الملاط السني لتلتحم مع العظم  وهو يحوي الياف عصبية ووعائية وخلايا مولدة للعظم والرباط وخلايا اخرى هامة </a:t>
            </a:r>
          </a:p>
          <a:p>
            <a:r>
              <a:rPr lang="ar-SY" dirty="0" smtClean="0"/>
              <a:t>كما انه يفرز سائل بكميات قليلة يدعى السائل اللثوي </a:t>
            </a:r>
            <a:endParaRPr lang="ar-SA" dirty="0"/>
          </a:p>
          <a:p>
            <a:r>
              <a:rPr lang="ar-SA" dirty="0"/>
              <a:t>واما دوره فهو يقوم بربط السن مع جدار السنخ ولكن له دور اخر فهو عضو حسي يبدي كثير من الاعراض والتغيرات من تلف وتخرب والتهاب وتقيح كردود فعل على المؤثرات والمخرشات المسببة </a:t>
            </a:r>
            <a:r>
              <a:rPr lang="ar-SA" dirty="0" smtClean="0"/>
              <a:t>للأمراض </a:t>
            </a:r>
            <a:r>
              <a:rPr lang="ar-SA" dirty="0"/>
              <a:t>كالقلح والانتانات الجرثومية والاجسام الاجنبية</a:t>
            </a:r>
          </a:p>
          <a:p>
            <a:r>
              <a:rPr lang="ar-SA" dirty="0"/>
              <a:t>يساهم </a:t>
            </a:r>
            <a:r>
              <a:rPr lang="ar-SA" dirty="0" smtClean="0"/>
              <a:t>الرباط </a:t>
            </a:r>
            <a:r>
              <a:rPr lang="ar-SA" dirty="0"/>
              <a:t>السني في تبديد الجهود الاطباقية الموجهة نحو السن وتنظيم ضغط المضغ  فهو يحتوي على العديد من المستقبلات الحسية التي تدعم عمله ووظائفه  وكذلك له دور في تغذية انسجة السن والنسيج الداعم </a:t>
            </a:r>
          </a:p>
          <a:p>
            <a:r>
              <a:rPr lang="ar-SA" dirty="0"/>
              <a:t>الرباط السنخي السني والتعويضات </a:t>
            </a:r>
            <a:r>
              <a:rPr lang="ar-SA" dirty="0" smtClean="0"/>
              <a:t>الثابتة </a:t>
            </a:r>
            <a:r>
              <a:rPr lang="ar-SA" dirty="0"/>
              <a:t>: تكون الياف الرباط السني سهلة الرض والتمزق حيث انها تمزق حتى في حالات تجربة التاج المعدني او أي قطعة تعويضية في الفم وعلى هذا يجب احترام الياف الرباط السني عند اجراء أي تعويض على السن من حيث التحضير واجراء الطبعات وتجربة التاج وطول حوافه ومن ثم تثبيته في </a:t>
            </a:r>
            <a:r>
              <a:rPr lang="ar-SA" dirty="0" smtClean="0"/>
              <a:t>الفم</a:t>
            </a:r>
            <a:endParaRPr lang="ar-SA" dirty="0"/>
          </a:p>
        </p:txBody>
      </p:sp>
    </p:spTree>
    <p:extLst>
      <p:ext uri="{BB962C8B-B14F-4D97-AF65-F5344CB8AC3E}">
        <p14:creationId xmlns:p14="http://schemas.microsoft.com/office/powerpoint/2010/main" xmlns="" val="2962818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331665" y="1052736"/>
            <a:ext cx="3761383" cy="5550581"/>
          </a:xfrm>
        </p:spPr>
      </p:pic>
      <p:pic>
        <p:nvPicPr>
          <p:cNvPr id="5" name="صورة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2458" y="692696"/>
            <a:ext cx="5600700" cy="3190875"/>
          </a:xfrm>
          <a:prstGeom prst="rect">
            <a:avLst/>
          </a:prstGeom>
        </p:spPr>
      </p:pic>
    </p:spTree>
    <p:extLst>
      <p:ext uri="{BB962C8B-B14F-4D97-AF65-F5344CB8AC3E}">
        <p14:creationId xmlns:p14="http://schemas.microsoft.com/office/powerpoint/2010/main" xmlns="" val="1510823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892480" cy="2880320"/>
          </a:xfrm>
        </p:spPr>
        <p:txBody>
          <a:bodyPr/>
          <a:lstStyle/>
          <a:p>
            <a:r>
              <a:rPr lang="ar-SY" dirty="0" smtClean="0"/>
              <a:t>الميزاب اللثوي : هو المسافة الممتدة بين اعلى نقطة في حافة اللثة الحرة الى منطقة ارتباط اللثة بالسن (الارتباط السني السنخي ) وتقدر في الحالة الطبيعية بين (1-2) ملم </a:t>
            </a:r>
          </a:p>
          <a:p>
            <a:r>
              <a:rPr lang="ar-SY" dirty="0" smtClean="0"/>
              <a:t>وتزداد هذه المسافة في الحالات المرضية ويتحول الميزاب اللثوي الى جيب لثوي</a:t>
            </a:r>
            <a:endParaRPr lang="ar-SA"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852936"/>
            <a:ext cx="4644008" cy="3822923"/>
          </a:xfrm>
          <a:prstGeom prst="rect">
            <a:avLst/>
          </a:prstGeom>
        </p:spPr>
      </p:pic>
      <p:pic>
        <p:nvPicPr>
          <p:cNvPr id="5" name="صورة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824536" y="2852936"/>
            <a:ext cx="4319463" cy="3822923"/>
          </a:xfrm>
          <a:prstGeom prst="rect">
            <a:avLst/>
          </a:prstGeom>
        </p:spPr>
      </p:pic>
    </p:spTree>
    <p:extLst>
      <p:ext uri="{BB962C8B-B14F-4D97-AF65-F5344CB8AC3E}">
        <p14:creationId xmlns:p14="http://schemas.microsoft.com/office/powerpoint/2010/main" xmlns="" val="207890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499992" y="1628800"/>
            <a:ext cx="4413477" cy="4896544"/>
          </a:xfrm>
        </p:spPr>
      </p:pic>
      <p:pic>
        <p:nvPicPr>
          <p:cNvPr id="5" name="صورة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1196751"/>
            <a:ext cx="3699213" cy="5558927"/>
          </a:xfrm>
          <a:prstGeom prst="rect">
            <a:avLst/>
          </a:prstGeom>
        </p:spPr>
      </p:pic>
    </p:spTree>
    <p:extLst>
      <p:ext uri="{BB962C8B-B14F-4D97-AF65-F5344CB8AC3E}">
        <p14:creationId xmlns:p14="http://schemas.microsoft.com/office/powerpoint/2010/main" xmlns="" val="2697612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اللثة </a:t>
            </a:r>
            <a:endParaRPr lang="ar-SA" dirty="0"/>
          </a:p>
        </p:txBody>
      </p:sp>
      <p:sp>
        <p:nvSpPr>
          <p:cNvPr id="3" name="عنصر نائب للمحتوى 2"/>
          <p:cNvSpPr>
            <a:spLocks noGrp="1"/>
          </p:cNvSpPr>
          <p:nvPr>
            <p:ph idx="1"/>
          </p:nvPr>
        </p:nvSpPr>
        <p:spPr>
          <a:xfrm>
            <a:off x="457200" y="980728"/>
            <a:ext cx="8229600" cy="5688632"/>
          </a:xfrm>
        </p:spPr>
        <p:txBody>
          <a:bodyPr>
            <a:normAutofit fontScale="55000" lnSpcReduction="20000"/>
          </a:bodyPr>
          <a:lstStyle/>
          <a:p>
            <a:r>
              <a:rPr lang="ar-SA" dirty="0" smtClean="0"/>
              <a:t>اللثة هي النسيج الرخو الذي يستر الارتفاع السنخي ويحيط بأعناق الاسنان وهو نسيج غني بالأوعية الدموية والاعصاب </a:t>
            </a:r>
          </a:p>
          <a:p>
            <a:r>
              <a:rPr lang="ar-SA" dirty="0" smtClean="0"/>
              <a:t>واللثة في الحالة الطبيعية ليست شديدة الحساسية ولكنها تصبح كذلك عندما تكون في حالة مرضية </a:t>
            </a:r>
          </a:p>
          <a:p>
            <a:r>
              <a:rPr lang="ar-SA" dirty="0" smtClean="0"/>
              <a:t>تغطي اللثة قبة الحنك والاسناخ العلوية وتشكل في بعض المناطق طيات مخاطية كما في منطقة اتصال الشفتين العلوية والسفلية مع اللثة في منطقة الخط المتوسط والتي تدعى لجام الشفة </a:t>
            </a:r>
          </a:p>
          <a:p>
            <a:r>
              <a:rPr lang="ar-SA" dirty="0" smtClean="0"/>
              <a:t>تقسم اللثة الى ثلاث اقسام تشريحية : حافة اللثة – الحليمة اللثوية – اللثة الملتصقة </a:t>
            </a:r>
          </a:p>
          <a:p>
            <a:r>
              <a:rPr lang="ar-SA" dirty="0" smtClean="0"/>
              <a:t>1- حافة اللثة : هي الحافة الحرة للثة المحيطة بأعناق الاسنان والتي تمتد من اعلى نقطة في اللثة  حتى مكان ارتباط الرباط السنخي السني  </a:t>
            </a:r>
          </a:p>
          <a:p>
            <a:r>
              <a:rPr lang="ar-SA" dirty="0" smtClean="0"/>
              <a:t>في الحالة الطبيعية تكون عرض اللثة الحرة بحدود (1-2) ملم مشكلة ميزاب بينها وبين السن يدعى الميزاب اللثوي </a:t>
            </a:r>
          </a:p>
          <a:p>
            <a:r>
              <a:rPr lang="ar-SA" dirty="0" smtClean="0"/>
              <a:t>لكنها تتراجع مع الزمن وفي الحالات المرضية بسبب اهمال العناية الفموية وترسب القلح واللويحة الجرثومية في منطقة الميزاب اللثوي مما يؤدي الى زيادة عمق الميزاب اللثوي بشكل مرضي وتشكل الجيوب اللثوية </a:t>
            </a:r>
          </a:p>
          <a:p>
            <a:r>
              <a:rPr lang="ar-SA" dirty="0" smtClean="0"/>
              <a:t>2- الحليمات اللثوية : هي المنطقة من اللثة الموجودة بين الاسنان  والتي تملا المسافات بين السنية اللثوية </a:t>
            </a:r>
          </a:p>
          <a:p>
            <a:r>
              <a:rPr lang="ar-SA" dirty="0" smtClean="0"/>
              <a:t>في الحالات الطبيعية يكون حجم الحليمات اللثوية طبيعي وتملا المسافات بين السنية وذات لون وردي </a:t>
            </a:r>
          </a:p>
          <a:p>
            <a:r>
              <a:rPr lang="ar-SA" dirty="0" smtClean="0"/>
              <a:t>اما في الحالات المرضية فيكبر حجمها ويتضخم وقد يغطي جزء من تاج السن كما ان لونها يصبح احمر غامق بسبب الاحتقان الشديد الناتج عن الالتهاب وتكون نازفة بسهولة </a:t>
            </a:r>
          </a:p>
          <a:p>
            <a:r>
              <a:rPr lang="ar-SA" dirty="0" smtClean="0"/>
              <a:t>3- اللثة الملتصقة : هي الجزء من اللثة الذي يغطي العظم السنخي والتي تكون ثابتة غير متحركة  لونها احمر وردي وقد تحوي على بعض التصبغات القيتامينية عند الاشخاص ذوي البشرة الغامقة </a:t>
            </a:r>
          </a:p>
        </p:txBody>
      </p:sp>
    </p:spTree>
    <p:extLst>
      <p:ext uri="{BB962C8B-B14F-4D97-AF65-F5344CB8AC3E}">
        <p14:creationId xmlns:p14="http://schemas.microsoft.com/office/powerpoint/2010/main" xmlns="" val="76434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1143000"/>
          </a:xfrm>
        </p:spPr>
        <p:txBody>
          <a:bodyPr/>
          <a:lstStyle/>
          <a:p>
            <a:r>
              <a:rPr lang="ar-SA" b="1" dirty="0" smtClean="0">
                <a:solidFill>
                  <a:srgbClr val="C00000"/>
                </a:solidFill>
              </a:rPr>
              <a:t>بنية السن </a:t>
            </a:r>
            <a:endParaRPr lang="ar-SA" b="1" dirty="0">
              <a:solidFill>
                <a:srgbClr val="C00000"/>
              </a:solidFill>
            </a:endParaRPr>
          </a:p>
        </p:txBody>
      </p:sp>
      <p:sp>
        <p:nvSpPr>
          <p:cNvPr id="3" name="عنصر نائب للمحتوى 2"/>
          <p:cNvSpPr>
            <a:spLocks noGrp="1"/>
          </p:cNvSpPr>
          <p:nvPr>
            <p:ph idx="1"/>
          </p:nvPr>
        </p:nvSpPr>
        <p:spPr>
          <a:xfrm>
            <a:off x="4572000" y="1124744"/>
            <a:ext cx="4572000" cy="5733256"/>
          </a:xfrm>
        </p:spPr>
        <p:txBody>
          <a:bodyPr>
            <a:normAutofit/>
          </a:bodyPr>
          <a:lstStyle/>
          <a:p>
            <a:r>
              <a:rPr lang="ar-SA" dirty="0" smtClean="0"/>
              <a:t>يتألف السن من الاقسام التشريحية التالية :</a:t>
            </a:r>
          </a:p>
          <a:p>
            <a:pPr algn="ctr"/>
            <a:r>
              <a:rPr lang="ar-SA" dirty="0" smtClean="0"/>
              <a:t>1</a:t>
            </a:r>
            <a:r>
              <a:rPr lang="ar-SA" b="1" dirty="0" smtClean="0"/>
              <a:t>– نسج صلبة </a:t>
            </a:r>
            <a:r>
              <a:rPr lang="ar-SA" dirty="0" smtClean="0"/>
              <a:t>  </a:t>
            </a:r>
            <a:r>
              <a:rPr lang="ar-SA" b="1" dirty="0" smtClean="0"/>
              <a:t>2- نسج لينة </a:t>
            </a:r>
          </a:p>
          <a:p>
            <a:r>
              <a:rPr lang="ar-SA" b="1" dirty="0" smtClean="0"/>
              <a:t>النسج الصلبة </a:t>
            </a:r>
            <a:r>
              <a:rPr lang="ar-SA" dirty="0" smtClean="0"/>
              <a:t>هي : </a:t>
            </a:r>
          </a:p>
          <a:p>
            <a:r>
              <a:rPr lang="ar-SA" dirty="0" smtClean="0"/>
              <a:t>1- الميناء  2- العاج 3- الملاط</a:t>
            </a:r>
          </a:p>
          <a:p>
            <a:r>
              <a:rPr lang="ar-SA" b="1" dirty="0" smtClean="0"/>
              <a:t>النسج اللينة </a:t>
            </a:r>
            <a:r>
              <a:rPr lang="ar-SA" dirty="0" smtClean="0"/>
              <a:t>هي  : </a:t>
            </a:r>
          </a:p>
          <a:p>
            <a:r>
              <a:rPr lang="ar-SA" dirty="0" smtClean="0"/>
              <a:t> 1- اللب   2- الرباط السني السنخي </a:t>
            </a:r>
          </a:p>
        </p:txBody>
      </p:sp>
      <p:pic>
        <p:nvPicPr>
          <p:cNvPr id="7" name="صورة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196752"/>
            <a:ext cx="4427984" cy="5184576"/>
          </a:xfrm>
          <a:prstGeom prst="rect">
            <a:avLst/>
          </a:prstGeom>
        </p:spPr>
      </p:pic>
    </p:spTree>
    <p:extLst>
      <p:ext uri="{BB962C8B-B14F-4D97-AF65-F5344CB8AC3E}">
        <p14:creationId xmlns:p14="http://schemas.microsoft.com/office/powerpoint/2010/main" xmlns="" val="605269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57200" y="1725368"/>
            <a:ext cx="8229600" cy="4275626"/>
          </a:xfrm>
        </p:spPr>
      </p:pic>
    </p:spTree>
    <p:extLst>
      <p:ext uri="{BB962C8B-B14F-4D97-AF65-F5344CB8AC3E}">
        <p14:creationId xmlns:p14="http://schemas.microsoft.com/office/powerpoint/2010/main" xmlns="" val="2130867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268760"/>
            <a:ext cx="9185550" cy="4536504"/>
          </a:xfrm>
        </p:spPr>
      </p:pic>
      <p:sp>
        <p:nvSpPr>
          <p:cNvPr id="2" name="سهم إلى اليسار 1"/>
          <p:cNvSpPr/>
          <p:nvPr/>
        </p:nvSpPr>
        <p:spPr>
          <a:xfrm>
            <a:off x="6592831" y="3012078"/>
            <a:ext cx="2016224" cy="504056"/>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اللثة الحرة</a:t>
            </a:r>
            <a:endParaRPr lang="ar-SA" dirty="0">
              <a:solidFill>
                <a:schemeClr val="tx1"/>
              </a:solidFill>
            </a:endParaRPr>
          </a:p>
        </p:txBody>
      </p:sp>
      <p:sp>
        <p:nvSpPr>
          <p:cNvPr id="3" name="سهم إلى اليسار 2"/>
          <p:cNvSpPr/>
          <p:nvPr/>
        </p:nvSpPr>
        <p:spPr>
          <a:xfrm>
            <a:off x="6592831" y="2636912"/>
            <a:ext cx="2227641" cy="375166"/>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الميزاب اللثوي</a:t>
            </a:r>
            <a:endParaRPr lang="ar-SA" dirty="0">
              <a:solidFill>
                <a:schemeClr val="tx1"/>
              </a:solidFill>
            </a:endParaRPr>
          </a:p>
        </p:txBody>
      </p:sp>
      <p:sp>
        <p:nvSpPr>
          <p:cNvPr id="4" name="سهم إلى اليسار 3"/>
          <p:cNvSpPr/>
          <p:nvPr/>
        </p:nvSpPr>
        <p:spPr>
          <a:xfrm>
            <a:off x="6592831" y="2060848"/>
            <a:ext cx="2227641" cy="57606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اللثة الملتصقة</a:t>
            </a:r>
            <a:endParaRPr lang="ar-SA" dirty="0">
              <a:solidFill>
                <a:schemeClr val="tx1"/>
              </a:solidFill>
            </a:endParaRPr>
          </a:p>
        </p:txBody>
      </p:sp>
      <p:sp>
        <p:nvSpPr>
          <p:cNvPr id="5" name="سهم إلى اليسار 4"/>
          <p:cNvSpPr/>
          <p:nvPr/>
        </p:nvSpPr>
        <p:spPr>
          <a:xfrm>
            <a:off x="6734543" y="1229978"/>
            <a:ext cx="1944216" cy="57606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err="1" smtClean="0"/>
              <a:t>الغشاء</a:t>
            </a:r>
            <a:r>
              <a:rPr lang="ar-SA" dirty="0" err="1" smtClean="0">
                <a:solidFill>
                  <a:schemeClr val="tx1"/>
                </a:solidFill>
              </a:rPr>
              <a:t>الغشاء</a:t>
            </a:r>
            <a:r>
              <a:rPr lang="ar-SA" dirty="0" smtClean="0">
                <a:solidFill>
                  <a:schemeClr val="tx1"/>
                </a:solidFill>
              </a:rPr>
              <a:t> المخاطي</a:t>
            </a:r>
            <a:endParaRPr lang="ar-SA" dirty="0"/>
          </a:p>
        </p:txBody>
      </p:sp>
    </p:spTree>
    <p:extLst>
      <p:ext uri="{BB962C8B-B14F-4D97-AF65-F5344CB8AC3E}">
        <p14:creationId xmlns:p14="http://schemas.microsoft.com/office/powerpoint/2010/main" xmlns="" val="532061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r>
              <a:rPr lang="ar-SA" dirty="0"/>
              <a:t>تراجع وانحسار اللثة  : ينتج عن بعض الحالات المرضية والرضية للثة والاسنان </a:t>
            </a:r>
            <a:r>
              <a:rPr lang="ar-SA" dirty="0" smtClean="0"/>
              <a:t>ويؤدي </a:t>
            </a:r>
            <a:r>
              <a:rPr lang="ar-SA" dirty="0"/>
              <a:t>الى انحسار اللثة </a:t>
            </a:r>
            <a:r>
              <a:rPr lang="ar-SA" dirty="0" smtClean="0"/>
              <a:t>عن جزء </a:t>
            </a:r>
            <a:r>
              <a:rPr lang="ar-SA" dirty="0"/>
              <a:t>من عنق وجذر السن مما يؤدي الى زيادة في طول التاج السريري للسن</a:t>
            </a:r>
          </a:p>
          <a:p>
            <a:r>
              <a:rPr lang="ar-SA" dirty="0"/>
              <a:t>قد يكون التراجع اللثوي ناتج عن حالات مرضية لثوية مما يؤدي الى تراجع في العظم السنخي المحيط </a:t>
            </a:r>
            <a:r>
              <a:rPr lang="ar-SA" dirty="0" smtClean="0"/>
              <a:t>بالأسنان  </a:t>
            </a:r>
            <a:r>
              <a:rPr lang="ar-SA" dirty="0"/>
              <a:t>وتراجع وانحسار لثوي </a:t>
            </a:r>
            <a:r>
              <a:rPr lang="ar-SA" dirty="0" smtClean="0"/>
              <a:t>مما يؤدي </a:t>
            </a:r>
            <a:r>
              <a:rPr lang="ar-SA" dirty="0"/>
              <a:t>بالسن الى القلقة والحركة </a:t>
            </a:r>
          </a:p>
          <a:p>
            <a:endParaRPr lang="ar-SA" dirty="0"/>
          </a:p>
        </p:txBody>
      </p:sp>
    </p:spTree>
    <p:extLst>
      <p:ext uri="{BB962C8B-B14F-4D97-AF65-F5344CB8AC3E}">
        <p14:creationId xmlns:p14="http://schemas.microsoft.com/office/powerpoint/2010/main" xmlns="" val="4255257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301" y="260648"/>
            <a:ext cx="4381410" cy="3456384"/>
          </a:xfrm>
        </p:spPr>
      </p:pic>
      <p:pic>
        <p:nvPicPr>
          <p:cNvPr id="6" name="صورة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01" y="4049897"/>
            <a:ext cx="4354675" cy="2564904"/>
          </a:xfrm>
          <a:prstGeom prst="rect">
            <a:avLst/>
          </a:prstGeom>
        </p:spPr>
      </p:pic>
      <p:pic>
        <p:nvPicPr>
          <p:cNvPr id="3" name="صورة 2"/>
          <p:cNvPicPr>
            <a:picLocks noChangeAspect="1"/>
          </p:cNvPicPr>
          <p:nvPr/>
        </p:nvPicPr>
        <p:blipFill rotWithShape="1">
          <a:blip r:embed="rId4" cstate="print">
            <a:extLst>
              <a:ext uri="{28A0092B-C50C-407E-A947-70E740481C1C}">
                <a14:useLocalDpi xmlns:a14="http://schemas.microsoft.com/office/drawing/2010/main" xmlns="" val="0"/>
              </a:ext>
            </a:extLst>
          </a:blip>
          <a:srcRect r="33253"/>
          <a:stretch/>
        </p:blipFill>
        <p:spPr>
          <a:xfrm>
            <a:off x="4496193" y="3827380"/>
            <a:ext cx="4252765" cy="2990056"/>
          </a:xfrm>
          <a:prstGeom prst="rect">
            <a:avLst/>
          </a:prstGeom>
        </p:spPr>
      </p:pic>
      <p:pic>
        <p:nvPicPr>
          <p:cNvPr id="5" name="صورة 4"/>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528592" y="404664"/>
            <a:ext cx="4104456" cy="3286835"/>
          </a:xfrm>
          <a:prstGeom prst="rect">
            <a:avLst/>
          </a:prstGeom>
        </p:spPr>
      </p:pic>
    </p:spTree>
    <p:extLst>
      <p:ext uri="{BB962C8B-B14F-4D97-AF65-F5344CB8AC3E}">
        <p14:creationId xmlns:p14="http://schemas.microsoft.com/office/powerpoint/2010/main" xmlns="" val="4193602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الاضطرابات التطورية  للأسنان</a:t>
            </a:r>
            <a:endParaRPr lang="ar-SA" dirty="0"/>
          </a:p>
        </p:txBody>
      </p:sp>
      <p:sp>
        <p:nvSpPr>
          <p:cNvPr id="3" name="عنصر نائب للمحتوى 2"/>
          <p:cNvSpPr>
            <a:spLocks noGrp="1"/>
          </p:cNvSpPr>
          <p:nvPr>
            <p:ph idx="1"/>
          </p:nvPr>
        </p:nvSpPr>
        <p:spPr>
          <a:xfrm>
            <a:off x="457200" y="980728"/>
            <a:ext cx="8229600" cy="6264696"/>
          </a:xfrm>
        </p:spPr>
        <p:txBody>
          <a:bodyPr>
            <a:normAutofit fontScale="47500" lnSpcReduction="20000"/>
          </a:bodyPr>
          <a:lstStyle/>
          <a:p>
            <a:r>
              <a:rPr lang="ar-SA" dirty="0" smtClean="0"/>
              <a:t>بالرغم من التوحد الشكلي والعددي للأسنان عند البشر الا ان هناك بعض الاضطرابات الولادية التي تصيب الاسنان ومنها:</a:t>
            </a:r>
          </a:p>
          <a:p>
            <a:r>
              <a:rPr lang="ar-SA" dirty="0" smtClean="0"/>
              <a:t>ازدياد عدد الاسنان :هي اسنان اضافية لمجموعة الاسنان الطبيعية </a:t>
            </a:r>
            <a:r>
              <a:rPr lang="ar-SA" dirty="0"/>
              <a:t>تتطور في منطقة توضع الأسنان على القوس لكنها أكثر ما تظهر في المناطق الأمامية والرحوية للفك العلوي ، ثم يأتيها بالمرتبة الثانية منطقة الضواحك في الفك السفلي</a:t>
            </a:r>
            <a:r>
              <a:rPr lang="ar-SA" dirty="0" smtClean="0"/>
              <a:t>. اكثر ما تشاهد في المنطقة بين الثنايا وتدعي السن المتوسط الانسي  اغلب الاسنان الزائدة تملك </a:t>
            </a:r>
            <a:r>
              <a:rPr lang="ar-SA" dirty="0"/>
              <a:t> </a:t>
            </a:r>
            <a:r>
              <a:rPr lang="ar-SA" dirty="0" smtClean="0"/>
              <a:t>تيجانا مخروطية  وجذور قصيرة وان الاسنان الزائدة التي تشابه شكليا الاسنان الطبيعية تدعي بالأسنان الاضافية لكنها غالبا تكون اصغر حجما</a:t>
            </a:r>
          </a:p>
          <a:p>
            <a:r>
              <a:rPr lang="ar-SA" dirty="0"/>
              <a:t>غياب الاسنان : يشمل سنا واحدا او سنين  وهو حالة شائعة نسبياً، كفقد ولادي. وتبين الدراسات فقدان وجود الرحى الثالثة بنسبة 35 % والرباعيات العلوية والضواحك الثانية العلوية والسفلية كثيراً ما تكون مفقودة. </a:t>
            </a:r>
            <a:br>
              <a:rPr lang="ar-SA" dirty="0"/>
            </a:br>
            <a:r>
              <a:rPr lang="ar-SA" dirty="0"/>
              <a:t>أما غياب الأسنان المؤقتة فهو حالة غير شائعة وتفقد في هذه الحالة الرباعية والأنياب السفلية</a:t>
            </a:r>
            <a:r>
              <a:rPr lang="ar-SA" dirty="0" smtClean="0"/>
              <a:t>.</a:t>
            </a:r>
          </a:p>
          <a:p>
            <a:r>
              <a:rPr lang="ar-SA" dirty="0" smtClean="0"/>
              <a:t>انطار الاسنان :يعتبر انطار الاسنان حالة شائعة واكثر ما يصيب الرحى الثالثة السفلية والناب العلوي وينتج عن التزاحم وعدم كفاية المسافة اللازمة لبزوغ السن او عن خلل في اتجاه برعم السن </a:t>
            </a:r>
          </a:p>
          <a:p>
            <a:r>
              <a:rPr lang="ar-SA" dirty="0" smtClean="0"/>
              <a:t>ازدحام الاسنان : وينتج عن صغر حجم الفك  وبالتالي تتزاحم الاسنان وتتراكب او قد يكون هناك حجم طبيعي للفك مع زيادة في نسبة حجم الاسنان </a:t>
            </a:r>
          </a:p>
          <a:p>
            <a:r>
              <a:rPr lang="ar-SA" dirty="0" smtClean="0"/>
              <a:t>الفراغات بين الاسنان: وتنتج ايضا عن نقص في حجم الاسنان  مقارنة  بحجم السنخ او توسع في  الحافة السنخية  زيادة على حجم الاسنان</a:t>
            </a:r>
          </a:p>
          <a:p>
            <a:r>
              <a:rPr lang="ar-SA" dirty="0" smtClean="0"/>
              <a:t>الاسنان الوتدية : يصاب تاج السن  بتشوه شكلي حيث يأخذ التاج الشكل الوتدي  المخروطي ويمكن ان يترافق مع تشوه في طول الجذر ايضا  واكثر ما يصيب الرباعيات العلوية</a:t>
            </a:r>
          </a:p>
          <a:p>
            <a:r>
              <a:rPr lang="ar-SA" dirty="0" smtClean="0"/>
              <a:t>الفراغ بين الثنايا العلوية ( الدياستيما) : ينتج غالبا عن زيادة في ثخانة لجام الشفة العليا  او الارتكاز المنخفض له بين الثنايا</a:t>
            </a:r>
          </a:p>
          <a:p>
            <a:r>
              <a:rPr lang="ar-SA" dirty="0" smtClean="0"/>
              <a:t>التحام الاسنان : ينتج عن الالتحام الذي يحدث أثناء التشكل السني لبراعم الأسنان اتحاد سنين منفصلتين ومتجاورتين، واعتماداً على مرحلة تطور الأسنان التي تم فيها الالتحام قد يكون الالتحام كاملاً أو غير كامل</a:t>
            </a:r>
          </a:p>
          <a:p>
            <a:r>
              <a:rPr lang="ar-SA" dirty="0" smtClean="0"/>
              <a:t>التقوس أو تشوه التيجان والجذور :يعتقد أن سبب الحالة هو رض لبرعم السن أثناء تشكله مما يؤدي إلى تغير موضع القسم المتكلس من السن وتتشكل بقية السن بعد تكون انحناء او تشوه ويمكن ان يحث التشوه في منطقة الجذر او العنق او الذروة ..</a:t>
            </a:r>
          </a:p>
          <a:p>
            <a:r>
              <a:rPr lang="ar-SA" dirty="0"/>
              <a:t>- الجذور </a:t>
            </a:r>
            <a:r>
              <a:rPr lang="ar-SA" dirty="0" smtClean="0"/>
              <a:t>الزائدة: حالة </a:t>
            </a:r>
            <a:r>
              <a:rPr lang="ar-SA" dirty="0"/>
              <a:t>شائعة تشاهد في القوس الفكية السفلية وتصيب الضواحك والأنياب وبالأخص الأرحاء </a:t>
            </a:r>
            <a:r>
              <a:rPr lang="ar-SA" dirty="0" smtClean="0"/>
              <a:t>الثالثة </a:t>
            </a:r>
            <a:r>
              <a:rPr lang="ar-SA" dirty="0"/>
              <a:t>ونادرا ما تشاهد في الأسنان الأمامية العلوية وفي القواطع السفلية.</a:t>
            </a:r>
            <a:br>
              <a:rPr lang="ar-SA" dirty="0"/>
            </a:br>
            <a:r>
              <a:rPr lang="ar-SA" dirty="0"/>
              <a:t/>
            </a:r>
            <a:br>
              <a:rPr lang="ar-SA" dirty="0"/>
            </a:br>
            <a:r>
              <a:rPr lang="ar-SA" dirty="0"/>
              <a:t>الحدبة المخلبية (حدبة تالون):هي بنية شاذة تشبه مخلب الصقر وتتبارز لسانيا من الارتفاع المينائي اللثوي للأسنان القاطعة العلوية والسفلية وهي حدبة ملساء يحيط بها ميزاب عميق وتتألف من ميناء وعاج وبها قرن لبي </a:t>
            </a:r>
            <a:r>
              <a:rPr lang="ar-SA" dirty="0" smtClean="0"/>
              <a:t>موافق</a:t>
            </a:r>
          </a:p>
          <a:p>
            <a:r>
              <a:rPr lang="ar-SA" dirty="0"/>
              <a:t>الأسنان الثورية:: يشير هذا المصطلح إلى أسنان تملك مخاريط مستطيلة أو متطاولة يكون جسم السن فيها متضخماً والجذور تفترق في المنطقة الأقرب إلى الذروة </a:t>
            </a:r>
          </a:p>
        </p:txBody>
      </p:sp>
    </p:spTree>
    <p:extLst>
      <p:ext uri="{BB962C8B-B14F-4D97-AF65-F5344CB8AC3E}">
        <p14:creationId xmlns:p14="http://schemas.microsoft.com/office/powerpoint/2010/main" xmlns="" val="386174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0"/>
            <a:ext cx="8964488" cy="6858000"/>
          </a:xfrm>
        </p:spPr>
        <p:txBody>
          <a:bodyPr>
            <a:normAutofit fontScale="92500" lnSpcReduction="10000"/>
          </a:bodyPr>
          <a:lstStyle/>
          <a:p>
            <a:pPr lvl="0"/>
            <a:r>
              <a:rPr lang="ar-SA" b="1" dirty="0">
                <a:solidFill>
                  <a:prstClr val="black"/>
                </a:solidFill>
              </a:rPr>
              <a:t>الميناء :</a:t>
            </a:r>
          </a:p>
          <a:p>
            <a:pPr lvl="0"/>
            <a:r>
              <a:rPr lang="ar-SA" dirty="0">
                <a:solidFill>
                  <a:prstClr val="black"/>
                </a:solidFill>
              </a:rPr>
              <a:t>هو المادة المتكلسة التي تغطي تاج السن </a:t>
            </a:r>
            <a:r>
              <a:rPr lang="ar-SA" dirty="0" smtClean="0">
                <a:solidFill>
                  <a:prstClr val="black"/>
                </a:solidFill>
              </a:rPr>
              <a:t>وتعطي الشكل والمحيط الخارجي للتاج </a:t>
            </a:r>
          </a:p>
          <a:p>
            <a:pPr lvl="0"/>
            <a:r>
              <a:rPr lang="ar-SA" dirty="0" smtClean="0">
                <a:solidFill>
                  <a:prstClr val="black"/>
                </a:solidFill>
              </a:rPr>
              <a:t>وهو عبارة </a:t>
            </a:r>
            <a:r>
              <a:rPr lang="ar-SA" dirty="0">
                <a:solidFill>
                  <a:prstClr val="black"/>
                </a:solidFill>
              </a:rPr>
              <a:t>عن نسيج صلب </a:t>
            </a:r>
            <a:r>
              <a:rPr lang="ar-SA" dirty="0" smtClean="0">
                <a:solidFill>
                  <a:prstClr val="black"/>
                </a:solidFill>
              </a:rPr>
              <a:t>شفاف او بلون ابيض مائل الى الرمادي المزرق ويعتبر لون تاج السن الذي نأخذه عند صناعة التعويضات الخزفية هو تمازج و انعكاس للون العاج المصفر على طبقة الميناء </a:t>
            </a:r>
          </a:p>
          <a:p>
            <a:pPr lvl="0"/>
            <a:r>
              <a:rPr lang="ar-SA" dirty="0" smtClean="0">
                <a:solidFill>
                  <a:prstClr val="black"/>
                </a:solidFill>
              </a:rPr>
              <a:t>ويعتبر </a:t>
            </a:r>
            <a:r>
              <a:rPr lang="ar-SA" dirty="0">
                <a:solidFill>
                  <a:prstClr val="black"/>
                </a:solidFill>
              </a:rPr>
              <a:t>الميناء اصلب مادة متكلسة في جسم الانسان وذلك ناتج عن كون العناصر المكونة له معظمها املاح معدنية فهي تشكل حوالي 98% من تركيبه بينما تشكل المواد العضوية والماء 2% من </a:t>
            </a:r>
            <a:r>
              <a:rPr lang="ar-SA" dirty="0" smtClean="0">
                <a:solidFill>
                  <a:prstClr val="black"/>
                </a:solidFill>
              </a:rPr>
              <a:t>تركيبه</a:t>
            </a:r>
          </a:p>
          <a:p>
            <a:pPr lvl="0"/>
            <a:r>
              <a:rPr lang="ar-SA" dirty="0" smtClean="0">
                <a:solidFill>
                  <a:prstClr val="black"/>
                </a:solidFill>
              </a:rPr>
              <a:t>ويعتبر الميناء ذو ثخانات مختلفة في التاج تمتد الى حدود (2.5) عند السطوح الطاحنة والقاطعة ويصل الى ادنى سماكة له عند عنق السن </a:t>
            </a:r>
          </a:p>
          <a:p>
            <a:pPr lvl="0"/>
            <a:r>
              <a:rPr lang="ar-SA" dirty="0" smtClean="0">
                <a:solidFill>
                  <a:prstClr val="black"/>
                </a:solidFill>
              </a:rPr>
              <a:t>يتألف العاج نسيجيا من مواشير مينائية متداخلة ومتراصة تتجه من الملتقى المينائي العاجي نحو سطح السن </a:t>
            </a:r>
          </a:p>
          <a:p>
            <a:pPr lvl="0"/>
            <a:r>
              <a:rPr lang="ar-SA" dirty="0" smtClean="0">
                <a:solidFill>
                  <a:prstClr val="black"/>
                </a:solidFill>
              </a:rPr>
              <a:t>طبقة الميناء غير حساسة ولا تحوي على نهايات عصبية </a:t>
            </a:r>
            <a:endParaRPr lang="ar-SA" dirty="0">
              <a:solidFill>
                <a:prstClr val="black"/>
              </a:solidFill>
            </a:endParaRPr>
          </a:p>
          <a:p>
            <a:endParaRPr lang="ar-SA" dirty="0"/>
          </a:p>
        </p:txBody>
      </p:sp>
    </p:spTree>
    <p:extLst>
      <p:ext uri="{BB962C8B-B14F-4D97-AF65-F5344CB8AC3E}">
        <p14:creationId xmlns:p14="http://schemas.microsoft.com/office/powerpoint/2010/main" xmlns="" val="1847331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7" name="صورة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03" y="2073775"/>
            <a:ext cx="3821963" cy="3312368"/>
          </a:xfrm>
          <a:prstGeom prst="rect">
            <a:avLst/>
          </a:prstGeom>
        </p:spPr>
      </p:pic>
      <p:pic>
        <p:nvPicPr>
          <p:cNvPr id="9" name="عنصر نائب للمحتوى 8"/>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3707903" y="1958180"/>
            <a:ext cx="5436097" cy="4279131"/>
          </a:xfrm>
        </p:spPr>
      </p:pic>
    </p:spTree>
    <p:extLst>
      <p:ext uri="{BB962C8B-B14F-4D97-AF65-F5344CB8AC3E}">
        <p14:creationId xmlns:p14="http://schemas.microsoft.com/office/powerpoint/2010/main" xmlns="" val="196906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8" name="عنصر نائب للمحتوى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322241"/>
            <a:ext cx="4692651" cy="4311624"/>
          </a:xfrm>
        </p:spPr>
      </p:pic>
      <p:pic>
        <p:nvPicPr>
          <p:cNvPr id="9" name="صورة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747140" y="1412776"/>
            <a:ext cx="4396860" cy="3933056"/>
          </a:xfrm>
          <a:prstGeom prst="rect">
            <a:avLst/>
          </a:prstGeom>
        </p:spPr>
      </p:pic>
    </p:spTree>
    <p:extLst>
      <p:ext uri="{BB962C8B-B14F-4D97-AF65-F5344CB8AC3E}">
        <p14:creationId xmlns:p14="http://schemas.microsoft.com/office/powerpoint/2010/main" xmlns="" val="231132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lvl="0"/>
            <a:r>
              <a:rPr lang="ar-SA" sz="2800" b="1" dirty="0">
                <a:solidFill>
                  <a:prstClr val="black"/>
                </a:solidFill>
              </a:rPr>
              <a:t>العاج:</a:t>
            </a:r>
          </a:p>
          <a:p>
            <a:pPr lvl="0"/>
            <a:r>
              <a:rPr lang="ar-SA" sz="2800" dirty="0">
                <a:solidFill>
                  <a:prstClr val="black"/>
                </a:solidFill>
              </a:rPr>
              <a:t>يكون العاج القسم الاعظم من مادة السن الصلبة وهو اقل صلابة من الميناء واكثر صلابة من العظم ويحتوي على شيء من المرونة لونه ابيض مصفر قليلا او كثيرا تشكل الاملاح المعدنية فيه نسبة 70% بينما تشكل المواد العضوية فيه نسبة 17% وتكون نسبة الماء فيه 13</a:t>
            </a:r>
            <a:r>
              <a:rPr lang="ar-SA" sz="2800" dirty="0" smtClean="0">
                <a:solidFill>
                  <a:prstClr val="black"/>
                </a:solidFill>
              </a:rPr>
              <a:t>%</a:t>
            </a:r>
          </a:p>
          <a:p>
            <a:pPr lvl="0"/>
            <a:r>
              <a:rPr lang="ar-SA" sz="2800" dirty="0" smtClean="0">
                <a:solidFill>
                  <a:prstClr val="black"/>
                </a:solidFill>
              </a:rPr>
              <a:t>يشكل العاج القسم الاكبر من اقسام السن وتتراوح ثخانته بين (6-8) ملم في التاج واقل من ذلك في الجذر ويشكل سطحه الداخلي محيط اللب بينما يشكل سطحه الخارجي الملتقى المينائي العاجي </a:t>
            </a:r>
          </a:p>
          <a:p>
            <a:pPr lvl="0"/>
            <a:r>
              <a:rPr lang="ar-SA" sz="2800" dirty="0" smtClean="0">
                <a:solidFill>
                  <a:prstClr val="black"/>
                </a:solidFill>
              </a:rPr>
              <a:t>يتألف العاج مجهريا من اقنية عاجية تمتد من محيط اللب باتجاه الملتقى المينائي العاجي </a:t>
            </a:r>
          </a:p>
          <a:p>
            <a:pPr lvl="0"/>
            <a:r>
              <a:rPr lang="ar-SA" sz="2800" dirty="0" smtClean="0">
                <a:solidFill>
                  <a:prstClr val="black"/>
                </a:solidFill>
              </a:rPr>
              <a:t>تحتوي كل قناة عاجية  في طرفها اللبي على نهاية عصبية  بينما تمتلئ القناة بسوائل تساهم في نقل المؤثرات التي يتعرض لها  سطح العاج</a:t>
            </a:r>
          </a:p>
          <a:p>
            <a:pPr lvl="0"/>
            <a:r>
              <a:rPr lang="ar-SA" sz="2800" dirty="0" smtClean="0">
                <a:solidFill>
                  <a:prstClr val="black"/>
                </a:solidFill>
              </a:rPr>
              <a:t>وتكون الاقنية كثيفة بالمنطقة القريبة من اللب واقل كثافة عند الملتقى المينائي العاجي (لذلك يزداد الالم كلما اقتربنا من الطبقة الداخلية القريبة من اللب ) ويوجد حوالي (30000-50000) قنية في الملمتر الواحد في العاج القريب من اللب</a:t>
            </a:r>
          </a:p>
          <a:p>
            <a:pPr lvl="0"/>
            <a:r>
              <a:rPr lang="ar-SA" sz="2800" dirty="0" smtClean="0">
                <a:solidFill>
                  <a:prstClr val="black"/>
                </a:solidFill>
              </a:rPr>
              <a:t>عندما تنكشف هذه الاقنية العاجية نتيجة لحفر الاسنان او تحضير الاسنان للتتويج فان هذه الاقنية العاجية تساهم في نقل التأثيرات الحرارية  والمنبهات  ( الضغط – الحموضة ) الى اللب السني وهذا ما يفسر حساسية العاج </a:t>
            </a:r>
          </a:p>
          <a:p>
            <a:pPr lvl="0"/>
            <a:r>
              <a:rPr lang="ar-SA" sz="2800" dirty="0" smtClean="0">
                <a:solidFill>
                  <a:prstClr val="black"/>
                </a:solidFill>
              </a:rPr>
              <a:t>كما انه يوجد هناك العاج الثانوي وهو العاج المتشكل الى الداخل من طبقة العاج التاجي والجذري وهو يتوضع ببطيء بعد اكتمال الجذور ووصول التاج الى المستوى الاطباقي ويعمل على حماية القرون اللبية من عند بداية الوظيفة الاطباقية وتزداد سماكته ونشاطه في مواضع التنبيهات الخارجية كرد فعل لحماية النسيج اللبي سواء نتيجة الاحتكاك او سحل الاسنان او النخر او اجراءات الحشو</a:t>
            </a:r>
          </a:p>
          <a:p>
            <a:pPr lvl="0"/>
            <a:r>
              <a:rPr lang="ar-SA" sz="2800" dirty="0" smtClean="0">
                <a:solidFill>
                  <a:prstClr val="black"/>
                </a:solidFill>
              </a:rPr>
              <a:t>يتميز العاج  بشكل عام بصفتين أساسيتين وهما النفوذية (نتيجة وجود القنيات العاجية ) والتحريض (يؤدي الى زيادة سماكة العاج نتيجة التأثيرات المرضية )</a:t>
            </a:r>
            <a:endParaRPr lang="ar-SA" sz="2800" dirty="0">
              <a:solidFill>
                <a:prstClr val="black"/>
              </a:solidFill>
            </a:endParaRPr>
          </a:p>
        </p:txBody>
      </p:sp>
    </p:spTree>
    <p:extLst>
      <p:ext uri="{BB962C8B-B14F-4D97-AF65-F5344CB8AC3E}">
        <p14:creationId xmlns:p14="http://schemas.microsoft.com/office/powerpoint/2010/main" xmlns="" val="346761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6" name="عنصر نائب للمحتوى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699" y="1844824"/>
            <a:ext cx="4412097" cy="4392488"/>
          </a:xfrm>
        </p:spPr>
      </p:pic>
      <p:pic>
        <p:nvPicPr>
          <p:cNvPr id="7" name="صورة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63480" y="1772816"/>
            <a:ext cx="4680520" cy="4680520"/>
          </a:xfrm>
          <a:prstGeom prst="rect">
            <a:avLst/>
          </a:prstGeom>
        </p:spPr>
      </p:pic>
    </p:spTree>
    <p:extLst>
      <p:ext uri="{BB962C8B-B14F-4D97-AF65-F5344CB8AC3E}">
        <p14:creationId xmlns:p14="http://schemas.microsoft.com/office/powerpoint/2010/main" xmlns="" val="70513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099084" y="0"/>
            <a:ext cx="5044916" cy="3304530"/>
          </a:xfrm>
        </p:spPr>
      </p:pic>
      <p:pic>
        <p:nvPicPr>
          <p:cNvPr id="5" name="صورة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07496" y="3284984"/>
            <a:ext cx="4536504" cy="3760523"/>
          </a:xfrm>
          <a:prstGeom prst="rect">
            <a:avLst/>
          </a:prstGeom>
        </p:spPr>
      </p:pic>
      <p:pic>
        <p:nvPicPr>
          <p:cNvPr id="6" name="صورة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599" y="281408"/>
            <a:ext cx="4009929" cy="3003576"/>
          </a:xfrm>
          <a:prstGeom prst="rect">
            <a:avLst/>
          </a:prstGeom>
        </p:spPr>
      </p:pic>
      <p:pic>
        <p:nvPicPr>
          <p:cNvPr id="9" name="صورة 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89483" y="3643356"/>
            <a:ext cx="4339001" cy="3043777"/>
          </a:xfrm>
          <a:prstGeom prst="rect">
            <a:avLst/>
          </a:prstGeom>
        </p:spPr>
      </p:pic>
    </p:spTree>
    <p:extLst>
      <p:ext uri="{BB962C8B-B14F-4D97-AF65-F5344CB8AC3E}">
        <p14:creationId xmlns:p14="http://schemas.microsoft.com/office/powerpoint/2010/main" xmlns="" val="2683184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716016" y="764704"/>
            <a:ext cx="4149998" cy="5736123"/>
          </a:xfrm>
        </p:spPr>
      </p:pic>
      <p:pic>
        <p:nvPicPr>
          <p:cNvPr id="3" name="صورة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11560" y="1556792"/>
            <a:ext cx="3528392" cy="4536504"/>
          </a:xfrm>
          <a:prstGeom prst="rect">
            <a:avLst/>
          </a:prstGeom>
        </p:spPr>
      </p:pic>
    </p:spTree>
    <p:extLst>
      <p:ext uri="{BB962C8B-B14F-4D97-AF65-F5344CB8AC3E}">
        <p14:creationId xmlns:p14="http://schemas.microsoft.com/office/powerpoint/2010/main" xmlns="" val="3238538787"/>
      </p:ext>
    </p:extLst>
  </p:cSld>
  <p:clrMapOvr>
    <a:masterClrMapping/>
  </p:clrMapOvr>
</p:sld>
</file>

<file path=ppt/theme/theme1.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1463</Words>
  <Application>Microsoft Office PowerPoint</Application>
  <PresentationFormat>عرض على الشاشة (3:4)‏</PresentationFormat>
  <Paragraphs>89</Paragraphs>
  <Slides>24</Slides>
  <Notes>2</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1_نسق Office</vt:lpstr>
      <vt:lpstr>اقسام السن التشريحية</vt:lpstr>
      <vt:lpstr>بنية السن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اللثة </vt:lpstr>
      <vt:lpstr>الشريحة 20</vt:lpstr>
      <vt:lpstr>الشريحة 21</vt:lpstr>
      <vt:lpstr>الشريحة 22</vt:lpstr>
      <vt:lpstr>الشريحة 23</vt:lpstr>
      <vt:lpstr>الاضطرابات التطورية  للأسنان</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اقسام السن التشريحية</dc:title>
  <dc:creator>DR_ismail</dc:creator>
  <cp:lastModifiedBy>ALI SAHIUNY</cp:lastModifiedBy>
  <cp:revision>36</cp:revision>
  <dcterms:created xsi:type="dcterms:W3CDTF">2015-11-14T21:30:18Z</dcterms:created>
  <dcterms:modified xsi:type="dcterms:W3CDTF">2018-11-05T22:16:16Z</dcterms:modified>
</cp:coreProperties>
</file>