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0" r:id="rId11"/>
    <p:sldId id="266" r:id="rId12"/>
    <p:sldId id="271" r:id="rId13"/>
    <p:sldId id="267" r:id="rId14"/>
    <p:sldId id="268" r:id="rId15"/>
    <p:sldId id="269" r:id="rId16"/>
    <p:sldId id="272" r:id="rId17"/>
    <p:sldId id="277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3" d="100"/>
          <a:sy n="43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C741D-6CD7-4042-9E79-D933E074B0E4}" type="datetime8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27 تشرين الأول، 15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7BE-0B38-41C6-B8CD-F46A016A81B1}" type="slidenum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666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2235C-AD8A-43EA-B49D-7FABFC67916F}" type="datetime8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27 تشرين الأول، 15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7BE-0B38-41C6-B8CD-F46A016A81B1}" type="slidenum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585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20011-E142-4065-826D-856AE12B5654}" type="datetime8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27 تشرين الأول، 15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7BE-0B38-41C6-B8CD-F46A016A81B1}" type="slidenum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937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CDDA6-6C84-4982-9B1A-DE5A6764E88A}" type="datetime8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27 تشرين الأول، 15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7BE-0B38-41C6-B8CD-F46A016A81B1}" type="slidenum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885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3C2C-FE54-4055-AE75-DF7A4FC7B621}" type="datetime8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27 تشرين الأول، 15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7BE-0B38-41C6-B8CD-F46A016A81B1}" type="slidenum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125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F9EF-CA53-4E27-B1DF-A192ECD20EF0}" type="datetime8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27 تشرين الأول، 15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7BE-0B38-41C6-B8CD-F46A016A81B1}" type="slidenum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692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65727-B52B-455E-8ABA-A1A82FA8309B}" type="datetime8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27 تشرين الأول، 15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7BE-0B38-41C6-B8CD-F46A016A81B1}" type="slidenum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242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01AC9-58E3-4528-9C97-980B23829530}" type="datetime8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27 تشرين الأول، 15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7BE-0B38-41C6-B8CD-F46A016A81B1}" type="slidenum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758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3A5A0-360F-425E-93B9-4DDB247842BB}" type="datetime8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27 تشرين الأول، 15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7BE-0B38-41C6-B8CD-F46A016A81B1}" type="slidenum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998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E8FF0-662E-4CD2-8687-767E9743058C}" type="datetime8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27 تشرين الأول، 15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7BE-0B38-41C6-B8CD-F46A016A81B1}" type="slidenum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707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Y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71FC-4442-4258-B9B6-4A9E9E040291}" type="datetime8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27 تشرين الأول، 15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7BE-0B38-41C6-B8CD-F46A016A81B1}" type="slidenum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707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Y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8793F-A94E-4D6F-B8FC-41E34B370817}" type="datetime8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27 تشرين الأول، 15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697BE-0B38-41C6-B8CD-F46A016A81B1}" type="slidenum">
              <a:rPr lang="ar-S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10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Y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g"/><Relationship Id="rId4" Type="http://schemas.openxmlformats.org/officeDocument/2006/relationships/image" Target="../media/image18.jp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المحاضرة الثالثة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ar-SA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ar-SA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ar-SA" sz="3600" b="1" dirty="0" smtClean="0">
                <a:solidFill>
                  <a:srgbClr val="FF0000"/>
                </a:solidFill>
              </a:rPr>
              <a:t>الرباعية العلوية – بزوغ الاسنان وتكلسها </a:t>
            </a:r>
          </a:p>
          <a:p>
            <a:pPr marL="0" indent="0" algn="ctr">
              <a:buNone/>
            </a:pPr>
            <a:r>
              <a:rPr lang="ar-SA" sz="3600" b="1" dirty="0" smtClean="0">
                <a:solidFill>
                  <a:srgbClr val="FF0000"/>
                </a:solidFill>
              </a:rPr>
              <a:t>27-10-2015</a:t>
            </a:r>
          </a:p>
          <a:p>
            <a:pPr marL="0" indent="0" algn="ctr">
              <a:buNone/>
            </a:pPr>
            <a:r>
              <a:rPr lang="ar-SA" sz="3600" b="1" dirty="0" smtClean="0">
                <a:solidFill>
                  <a:schemeClr val="accent1">
                    <a:lumMod val="75000"/>
                  </a:schemeClr>
                </a:solidFill>
              </a:rPr>
              <a:t>الدكتور اسماعيل سراقبي</a:t>
            </a:r>
            <a:endParaRPr lang="ar-SA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02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عنصر نائب للمحتوى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8712968" cy="6120680"/>
          </a:xfrm>
        </p:spPr>
      </p:pic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735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6120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SA" dirty="0"/>
              <a:t>عندما يبزغ السن في الفم يكون قد تشكل منه التاج وقسم من الجذر فقط وبعد ان يتم تشكل وتكلس التاج يبدا تشكل وتكلس الجذر</a:t>
            </a:r>
          </a:p>
          <a:p>
            <a:pPr marL="0" indent="0">
              <a:buNone/>
            </a:pPr>
            <a:r>
              <a:rPr lang="ar-SA" dirty="0"/>
              <a:t>يستمر بزوغ السن حتى </a:t>
            </a:r>
            <a:r>
              <a:rPr lang="ar-SA" dirty="0" err="1"/>
              <a:t>ياخذ</a:t>
            </a:r>
            <a:r>
              <a:rPr lang="ar-SA" dirty="0"/>
              <a:t> موقعه ويتتابع تشكل وتكلس الجذر باتجاه </a:t>
            </a:r>
            <a:r>
              <a:rPr lang="ar-SA" dirty="0" smtClean="0"/>
              <a:t>الذروة حيث </a:t>
            </a:r>
            <a:r>
              <a:rPr lang="ar-SA" dirty="0"/>
              <a:t>ينتهي تشكل وتكلس الجذر باكتمال تشكل وتكلس الثقبة </a:t>
            </a:r>
            <a:r>
              <a:rPr lang="ar-SA" dirty="0" err="1"/>
              <a:t>الذروية</a:t>
            </a:r>
            <a:r>
              <a:rPr lang="ar-SA" dirty="0"/>
              <a:t> (وهي الفوهة الموجودة في نهاية الجذر والتي تدخل منها الاعصاب والاوعية الدموية الى التجويف اللبي  ) وينتهي تكلس جذر السن وانغلاق ذروته بعد ثلاث سنوات من بزوغ </a:t>
            </a:r>
            <a:r>
              <a:rPr lang="ar-SA" dirty="0" smtClean="0"/>
              <a:t>السن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74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عنصر نائب للمحتوى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370" y="0"/>
            <a:ext cx="8712110" cy="6858001"/>
          </a:xfrm>
        </p:spPr>
      </p:pic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746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88640"/>
            <a:ext cx="8964488" cy="612068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ar-SA" dirty="0"/>
              <a:t>يبزغ اول سن مؤقتة بالفم من عمر ست اشهر  ويستمر بزوغ الاسنان </a:t>
            </a:r>
            <a:r>
              <a:rPr lang="ar-SA" dirty="0" smtClean="0"/>
              <a:t>المؤقتة </a:t>
            </a:r>
            <a:r>
              <a:rPr lang="ar-SA" dirty="0"/>
              <a:t>حتى عمر سنتين ونصف (30</a:t>
            </a:r>
            <a:r>
              <a:rPr lang="ar-SA" dirty="0" smtClean="0"/>
              <a:t>) شهر ويبلغ عددها عشرين سنا </a:t>
            </a:r>
            <a:endParaRPr lang="ar-SA" dirty="0"/>
          </a:p>
          <a:p>
            <a:pPr marL="0" indent="0">
              <a:buNone/>
            </a:pPr>
            <a:r>
              <a:rPr lang="ar-SA" dirty="0"/>
              <a:t>يبزغ اول سن دائمة بالفم بعمر ست سنوات وهي الرحى الاولى  العلوية والسفلية  وينتهي تشكل كامل الاسنان الدائمة  في عمر (12-13) سنة ماعدا الرحى الثالثة </a:t>
            </a:r>
            <a:r>
              <a:rPr lang="ar-SA" dirty="0" smtClean="0"/>
              <a:t>ويبلغ عددها 32سنا مع الرحى الثالثة </a:t>
            </a:r>
            <a:endParaRPr lang="ar-SA" dirty="0"/>
          </a:p>
          <a:p>
            <a:pPr marL="0" indent="0">
              <a:buNone/>
            </a:pPr>
            <a:r>
              <a:rPr lang="ar-SA" dirty="0"/>
              <a:t>بشكل </a:t>
            </a:r>
            <a:r>
              <a:rPr lang="ar-SA" dirty="0" smtClean="0"/>
              <a:t>عام تسبق </a:t>
            </a:r>
            <a:r>
              <a:rPr lang="ar-SA" dirty="0"/>
              <a:t>اسنان الفك السفلي اسنان الفك العلوي بالبزوغ وان الاسنان اليمنى واليسرى في الفك الواحد تبزغ بآن واحد وبشكل </a:t>
            </a:r>
            <a:r>
              <a:rPr lang="ar-SA" dirty="0" smtClean="0"/>
              <a:t>متزامن </a:t>
            </a:r>
          </a:p>
          <a:p>
            <a:pPr marL="0" indent="0">
              <a:buNone/>
            </a:pPr>
            <a:r>
              <a:rPr lang="ar-SA" dirty="0" smtClean="0"/>
              <a:t>ترتيب </a:t>
            </a:r>
            <a:r>
              <a:rPr lang="ar-SA" dirty="0"/>
              <a:t>بزوغ الاسنان </a:t>
            </a:r>
            <a:r>
              <a:rPr lang="ar-SA" dirty="0" smtClean="0"/>
              <a:t>المؤقتة </a:t>
            </a:r>
            <a:r>
              <a:rPr lang="ar-SA" dirty="0"/>
              <a:t>في الفم </a:t>
            </a:r>
            <a:r>
              <a:rPr lang="ar-SA" dirty="0" smtClean="0"/>
              <a:t>:</a:t>
            </a:r>
            <a:endParaRPr lang="ar-SA" dirty="0"/>
          </a:p>
          <a:p>
            <a:pPr marL="0" indent="0">
              <a:buNone/>
            </a:pPr>
            <a:r>
              <a:rPr lang="ar-SA" dirty="0"/>
              <a:t>1- ثنايا امامية 2- الرباعيات 3- الرحى الاولى 4- الناب 5- الرحى الثانية  </a:t>
            </a:r>
            <a:endParaRPr lang="ar-SA" dirty="0" smtClean="0"/>
          </a:p>
          <a:p>
            <a:pPr marL="0" indent="0">
              <a:buNone/>
            </a:pPr>
            <a:r>
              <a:rPr lang="ar-SA" dirty="0" smtClean="0"/>
              <a:t>بشكل </a:t>
            </a:r>
            <a:r>
              <a:rPr lang="ar-SA" dirty="0"/>
              <a:t>عام يبزغ سن واحد في كل طرف خلال  ستة اشهر أي بزوغ اربع اسنان في فم الطفل كل ستة اشهر </a:t>
            </a:r>
          </a:p>
          <a:p>
            <a:pPr marL="0" indent="0">
              <a:buNone/>
            </a:pPr>
            <a:r>
              <a:rPr lang="ar-SA" dirty="0"/>
              <a:t>ترتيب بزوغ الاسنان الدائمة في الفم </a:t>
            </a:r>
            <a:r>
              <a:rPr lang="ar-SA" dirty="0" smtClean="0"/>
              <a:t>:</a:t>
            </a:r>
            <a:endParaRPr lang="ar-SA" dirty="0"/>
          </a:p>
          <a:p>
            <a:pPr marL="0" indent="0">
              <a:buNone/>
            </a:pPr>
            <a:r>
              <a:rPr lang="ar-SA" dirty="0"/>
              <a:t>1- رحى اولى 2-ثنية 3- رباعية 4- ضاحك اول 5 – ضاحك ثاني 6- ناب 7- رحى ثانية  8- رحى ثالثة </a:t>
            </a:r>
          </a:p>
          <a:p>
            <a:pPr marL="0" indent="0">
              <a:buNone/>
            </a:pPr>
            <a:r>
              <a:rPr lang="ar-SA" dirty="0"/>
              <a:t>تعتبر القوس السنية مؤقتة حتى عمر 6 سنوات </a:t>
            </a:r>
          </a:p>
          <a:p>
            <a:pPr marL="0" indent="0">
              <a:buNone/>
            </a:pPr>
            <a:r>
              <a:rPr lang="ar-SA" dirty="0" err="1"/>
              <a:t>وتعبتر</a:t>
            </a:r>
            <a:r>
              <a:rPr lang="ar-SA" dirty="0"/>
              <a:t> القوس مختلطة بين 6 الى 13 سنة</a:t>
            </a:r>
          </a:p>
          <a:p>
            <a:pPr marL="0" indent="0">
              <a:buNone/>
            </a:pPr>
            <a:r>
              <a:rPr lang="ar-SA" dirty="0"/>
              <a:t>ثم تبدا بعدها مرحلة القوس الدائمة بعد 13 سنة </a:t>
            </a:r>
            <a:endParaRPr lang="ar-SA" dirty="0" smtClean="0"/>
          </a:p>
          <a:p>
            <a:pPr marL="0" indent="0">
              <a:buNone/>
            </a:pPr>
            <a:endParaRPr lang="ar-SA" dirty="0"/>
          </a:p>
          <a:p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68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عنصر نائب للمحتوى 9"/>
          <p:cNvSpPr>
            <a:spLocks noGrp="1"/>
          </p:cNvSpPr>
          <p:nvPr>
            <p:ph idx="1"/>
          </p:nvPr>
        </p:nvSpPr>
        <p:spPr>
          <a:xfrm>
            <a:off x="5220072" y="188640"/>
            <a:ext cx="3466728" cy="5937523"/>
          </a:xfrm>
        </p:spPr>
        <p:txBody>
          <a:bodyPr/>
          <a:lstStyle/>
          <a:p>
            <a:r>
              <a:rPr lang="ar-SA" dirty="0" smtClean="0"/>
              <a:t>يتم تكلس الجذر وانغلاق الذروة بعد ثلاث سنوات من بزوغ السن في الفم </a:t>
            </a:r>
            <a:endParaRPr lang="ar-SA" dirty="0"/>
          </a:p>
        </p:txBody>
      </p:sp>
      <p:pic>
        <p:nvPicPr>
          <p:cNvPr id="11" name="صورة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06668"/>
            <a:ext cx="4895850" cy="616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01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9048" y="0"/>
            <a:ext cx="9433048" cy="7065681"/>
          </a:xfrm>
          <a:prstGeom prst="rect">
            <a:avLst/>
          </a:prstGeom>
        </p:spPr>
      </p:pic>
      <p:sp>
        <p:nvSpPr>
          <p:cNvPr id="7" name="عنصر نائب للمحتوى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326516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الصفات الشكلية للأسنان الدائمة والمؤقتة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ar-SA" dirty="0" smtClean="0"/>
              <a:t>الصفات الشكلية الخاصة </a:t>
            </a:r>
            <a:r>
              <a:rPr lang="ar-SA" dirty="0" err="1" smtClean="0"/>
              <a:t>بالاسنان</a:t>
            </a:r>
            <a:r>
              <a:rPr lang="ar-SA" dirty="0" smtClean="0"/>
              <a:t> المؤقتة:</a:t>
            </a:r>
          </a:p>
          <a:p>
            <a:r>
              <a:rPr lang="ar-SA" dirty="0" smtClean="0"/>
              <a:t>1- حجم الاسنان المؤقتة اصغر من حجم الدائمة</a:t>
            </a:r>
          </a:p>
          <a:p>
            <a:r>
              <a:rPr lang="ar-SA" dirty="0" smtClean="0"/>
              <a:t>2- شكل الاسنان المؤقتة اكثر استدارة من الدائمة</a:t>
            </a:r>
          </a:p>
          <a:p>
            <a:r>
              <a:rPr lang="ar-SA" dirty="0" smtClean="0"/>
              <a:t>3- لونها افتح من لون الاسنان الدائمة </a:t>
            </a:r>
          </a:p>
          <a:p>
            <a:r>
              <a:rPr lang="ar-SA" dirty="0" smtClean="0"/>
              <a:t>4- عرض تيجان الاسنان المؤقتة الانسي الوحشي اكبر من طولها اللثوي القاطع</a:t>
            </a:r>
          </a:p>
          <a:p>
            <a:r>
              <a:rPr lang="ar-SA" dirty="0" smtClean="0"/>
              <a:t>5- جذور الاسنان الامامية المؤقتة اضيق من جذور الاسنان الامامية الدائمة</a:t>
            </a:r>
          </a:p>
          <a:p>
            <a:r>
              <a:rPr lang="ar-SA" dirty="0" smtClean="0"/>
              <a:t>6- منطقة العنق في الارحاء المؤقتة نحيلة بالنسبة لعرض التاج والجذور عند مقارنتها مع الارحاء الدائمة</a:t>
            </a:r>
          </a:p>
          <a:p>
            <a:r>
              <a:rPr lang="ar-SA" dirty="0" smtClean="0"/>
              <a:t>7- جذور الارحاء المؤقتة انحل واطول من جذور الارحاء الدائمة نسبيا </a:t>
            </a:r>
          </a:p>
          <a:p>
            <a:r>
              <a:rPr lang="ar-SA" dirty="0" smtClean="0"/>
              <a:t>8- جذور الارحاء المؤقتة اكثر تباعدا من جذور الارحاء الدائمة </a:t>
            </a:r>
            <a:r>
              <a:rPr lang="ar-SA" dirty="0" err="1" smtClean="0"/>
              <a:t>لانها</a:t>
            </a:r>
            <a:r>
              <a:rPr lang="ar-SA" dirty="0" smtClean="0"/>
              <a:t> تعطي متسعا لبرعم السن الدائمة تحتها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2710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عنصر نائب للمحتوى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556792"/>
            <a:ext cx="2438400" cy="1485900"/>
          </a:xfrm>
        </p:spPr>
      </p:pic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581150"/>
            <a:ext cx="2466975" cy="1847850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571" y="4498548"/>
            <a:ext cx="2657475" cy="1714500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4005064"/>
            <a:ext cx="2505075" cy="181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201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388424" cy="6084447"/>
          </a:xfrm>
          <a:prstGeom prst="rect">
            <a:avLst/>
          </a:prstGeom>
        </p:spPr>
      </p:pic>
      <p:sp>
        <p:nvSpPr>
          <p:cNvPr id="9" name="عنصر نائب للمحتوى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3707350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ar-SA" dirty="0" smtClean="0"/>
              <a:t>الصفات الشكلية للأسنان الدائمة: </a:t>
            </a:r>
          </a:p>
          <a:p>
            <a:r>
              <a:rPr lang="ar-SA" dirty="0" smtClean="0"/>
              <a:t>1- حجمها اكبر من المؤقتة</a:t>
            </a:r>
          </a:p>
          <a:p>
            <a:r>
              <a:rPr lang="ar-SA" dirty="0" smtClean="0"/>
              <a:t>2- الشكل العام للأسنان الدائمة اشد وضوحا واكثر تفصيلا</a:t>
            </a:r>
          </a:p>
          <a:p>
            <a:r>
              <a:rPr lang="ar-SA" dirty="0" smtClean="0"/>
              <a:t>3- لون الاسنان الدائمة اغمق من المؤقتة ويزداد غمقا مع الزمن</a:t>
            </a:r>
          </a:p>
          <a:p>
            <a:r>
              <a:rPr lang="ar-SA" dirty="0" smtClean="0"/>
              <a:t>4- تيجان الاسنان الدائمة اطول واكثر بروزا عن اللثة</a:t>
            </a:r>
          </a:p>
          <a:p>
            <a:r>
              <a:rPr lang="ar-SA" dirty="0" smtClean="0"/>
              <a:t>5- جذور الاسنان الدائمة اكثر استقامة من الاسنان المؤقتة</a:t>
            </a:r>
          </a:p>
          <a:p>
            <a:r>
              <a:rPr lang="ar-SA" dirty="0" smtClean="0"/>
              <a:t>6- الحجرة اللبية في الاسنان الدائمة اصغر من الحجر اللبية في الاسنان المؤقتة وذلك نسبة الى حجم السن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094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Y" b="1" dirty="0" smtClean="0">
                <a:solidFill>
                  <a:srgbClr val="C00000"/>
                </a:solidFill>
              </a:rPr>
              <a:t>الرباعية العلوية</a:t>
            </a:r>
            <a:r>
              <a:rPr lang="ar-SA" b="1" dirty="0" smtClean="0">
                <a:solidFill>
                  <a:srgbClr val="C00000"/>
                </a:solidFill>
              </a:rPr>
              <a:t>( </a:t>
            </a:r>
            <a:r>
              <a:rPr lang="en-US" b="1" dirty="0" smtClean="0">
                <a:solidFill>
                  <a:srgbClr val="C00000"/>
                </a:solidFill>
              </a:rPr>
              <a:t>lateral incisor</a:t>
            </a:r>
            <a:r>
              <a:rPr lang="ar-SA" b="1" dirty="0" smtClean="0">
                <a:solidFill>
                  <a:srgbClr val="C00000"/>
                </a:solidFill>
              </a:rPr>
              <a:t>) </a:t>
            </a:r>
            <a:endParaRPr lang="ar-SY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10000"/>
          </a:bodyPr>
          <a:lstStyle/>
          <a:p>
            <a:r>
              <a:rPr lang="ar-SY" dirty="0" smtClean="0"/>
              <a:t>يبدا بزوغ الرباعية العلوية الدائمة اعتبارا من الثامنة من عمر الانسان </a:t>
            </a:r>
            <a:endParaRPr lang="ar-SA" dirty="0" smtClean="0"/>
          </a:p>
          <a:p>
            <a:r>
              <a:rPr lang="ar-SA" dirty="0" smtClean="0"/>
              <a:t>يبلغ الطول الكلي للرباعية (22.2)</a:t>
            </a:r>
          </a:p>
          <a:p>
            <a:r>
              <a:rPr lang="ar-SA" dirty="0" smtClean="0"/>
              <a:t>تاج الرباعية يشبه تاج الثنية الا انه اكثر رقة واصغر حجما بمقدار الثلث</a:t>
            </a:r>
            <a:endParaRPr lang="en-US" dirty="0" smtClean="0"/>
          </a:p>
          <a:p>
            <a:r>
              <a:rPr lang="ar-SA" dirty="0" smtClean="0"/>
              <a:t>السطح الانسي للرباعية يمس السطح الوحشي للثنية</a:t>
            </a:r>
            <a:endParaRPr lang="ar-SY" dirty="0" smtClean="0"/>
          </a:p>
          <a:p>
            <a:r>
              <a:rPr lang="ar-SY" dirty="0" smtClean="0"/>
              <a:t>وتبدي</a:t>
            </a:r>
            <a:r>
              <a:rPr lang="ar-SA" dirty="0" smtClean="0"/>
              <a:t> الرباعية</a:t>
            </a:r>
            <a:r>
              <a:rPr lang="ar-SY" dirty="0" smtClean="0"/>
              <a:t> اربعة وجوه سطح دهليزي (شفهي) وسطح حنكي (لساني) وسطحين انسي ووحشي وحدا قاطعا </a:t>
            </a:r>
          </a:p>
          <a:p>
            <a:r>
              <a:rPr lang="ar-SY" dirty="0" smtClean="0"/>
              <a:t>يمتاز الحد القاطع للرباعية بانة اقصر من الحدا لقاطع للثنية بيحث يكون الخط المماس للحدود القاطعة للثنايا والانياب محدبا ولايمس الحد القاطع للرباعيات العلوية </a:t>
            </a:r>
          </a:p>
          <a:p>
            <a:r>
              <a:rPr lang="ar-SY" dirty="0" smtClean="0"/>
              <a:t>تكون الحافة اللثوية للرباعية العلوية اخفض من مقابلاتها في كل من الناب والثنايا ممايساهم في تشكيل خط الابتسام </a:t>
            </a:r>
          </a:p>
          <a:p>
            <a:endParaRPr lang="ar-SY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74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عنصر نائب للمحتوى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88640"/>
            <a:ext cx="7388646" cy="6619282"/>
          </a:xfrm>
        </p:spPr>
      </p:pic>
    </p:spTree>
    <p:extLst>
      <p:ext uri="{BB962C8B-B14F-4D97-AF65-F5344CB8AC3E}">
        <p14:creationId xmlns:p14="http://schemas.microsoft.com/office/powerpoint/2010/main" val="16566328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عنصر نائب للمحتوى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48680"/>
            <a:ext cx="7814661" cy="5853453"/>
          </a:xfrm>
        </p:spPr>
      </p:pic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0838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260648"/>
            <a:ext cx="9144000" cy="3676763"/>
          </a:xfrm>
        </p:spPr>
        <p:txBody>
          <a:bodyPr>
            <a:noAutofit/>
          </a:bodyPr>
          <a:lstStyle/>
          <a:p>
            <a:pPr algn="ctr"/>
            <a:r>
              <a:rPr lang="ar-SA" sz="2200" b="1" dirty="0" smtClean="0"/>
              <a:t>التاج</a:t>
            </a:r>
          </a:p>
          <a:p>
            <a:r>
              <a:rPr lang="ar-SY" sz="2200" b="1" dirty="0" smtClean="0"/>
              <a:t>توجد </a:t>
            </a:r>
            <a:r>
              <a:rPr lang="ar-SA" sz="2200" b="1" dirty="0" smtClean="0"/>
              <a:t>عدة ن</a:t>
            </a:r>
            <a:r>
              <a:rPr lang="ar-SY" sz="2200" b="1" dirty="0" smtClean="0"/>
              <a:t>ماذج شكلية مختلفة لتيجان الرباعيات</a:t>
            </a:r>
          </a:p>
          <a:p>
            <a:pPr marL="514350" indent="-514350">
              <a:buFont typeface="+mj-lt"/>
              <a:buAutoNum type="arabicPeriod"/>
            </a:pPr>
            <a:r>
              <a:rPr lang="ar-SY" sz="2200" dirty="0" smtClean="0"/>
              <a:t>الشكل المثلثي :الحدود الخارجية للسطح الدهليزي تتباعد قاطعيا وتتقارب لثويا مشكلة منطقة عنقية ضيقة </a:t>
            </a:r>
          </a:p>
          <a:p>
            <a:pPr marL="514350" indent="-514350">
              <a:buFont typeface="+mj-lt"/>
              <a:buAutoNum type="arabicPeriod"/>
            </a:pPr>
            <a:r>
              <a:rPr lang="ar-SY" sz="2200" dirty="0" smtClean="0"/>
              <a:t>الشكل البيضوي : الحدود الخارجية تميل للانحناء والاستدارة في الاتجاهين القاطعي واللثوي </a:t>
            </a:r>
          </a:p>
          <a:p>
            <a:pPr marL="514350" indent="-514350">
              <a:buFont typeface="+mj-lt"/>
              <a:buAutoNum type="arabicPeriod"/>
            </a:pPr>
            <a:r>
              <a:rPr lang="ar-SY" sz="2200" dirty="0" smtClean="0"/>
              <a:t>الشكل المربعي : الحدود الخارجية تميل للاستقامة بشكل متوازي تقريبا مشكلة منطقة عنقية عريضة </a:t>
            </a:r>
          </a:p>
          <a:p>
            <a:pPr marL="0" indent="0">
              <a:buNone/>
            </a:pPr>
            <a:r>
              <a:rPr lang="ar-SY" sz="2200" dirty="0"/>
              <a:t>  </a:t>
            </a:r>
            <a:r>
              <a:rPr lang="ar-SY" sz="2200" dirty="0" smtClean="0"/>
              <a:t> - هناك الرباعية الوتدية وهي شكل شاذ من اشكال الرباعيات وقد تغيب الرباعيات نهائيا في </a:t>
            </a:r>
            <a:r>
              <a:rPr lang="ar-SA" sz="2200" dirty="0" smtClean="0"/>
              <a:t>احيانا</a:t>
            </a:r>
            <a:endParaRPr lang="ar-SY" sz="2200" dirty="0" smtClean="0"/>
          </a:p>
          <a:p>
            <a:r>
              <a:rPr lang="ar-SY" sz="2200" dirty="0" smtClean="0"/>
              <a:t>البعض ربط شكل السن مع الجنس او الشخصية </a:t>
            </a:r>
            <a:endParaRPr lang="ar-SY" sz="2200" dirty="0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224" y="4229945"/>
            <a:ext cx="3491880" cy="2354535"/>
          </a:xfrm>
          <a:prstGeom prst="rect">
            <a:avLst/>
          </a:prstGeom>
        </p:spPr>
      </p:pic>
      <p:pic>
        <p:nvPicPr>
          <p:cNvPr id="7" name="صورة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751211"/>
            <a:ext cx="2552700" cy="1790700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401" y="4299412"/>
            <a:ext cx="2638425" cy="2215600"/>
          </a:xfrm>
          <a:prstGeom prst="rect">
            <a:avLst/>
          </a:prstGeom>
        </p:spPr>
      </p:pic>
      <p:sp>
        <p:nvSpPr>
          <p:cNvPr id="10" name="مربع نص 9"/>
          <p:cNvSpPr txBox="1"/>
          <p:nvPr/>
        </p:nvSpPr>
        <p:spPr>
          <a:xfrm>
            <a:off x="6588224" y="3645024"/>
            <a:ext cx="144016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>
                <a:solidFill>
                  <a:srgbClr val="FF0000"/>
                </a:solidFill>
              </a:rPr>
              <a:t>مربعي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3352704" y="3645170"/>
            <a:ext cx="122413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>
                <a:solidFill>
                  <a:srgbClr val="FF0000"/>
                </a:solidFill>
              </a:rPr>
              <a:t>بيضوي</a:t>
            </a:r>
          </a:p>
        </p:txBody>
      </p:sp>
      <p:sp>
        <p:nvSpPr>
          <p:cNvPr id="14" name="مربع نص 13"/>
          <p:cNvSpPr txBox="1"/>
          <p:nvPr/>
        </p:nvSpPr>
        <p:spPr>
          <a:xfrm>
            <a:off x="683568" y="4229945"/>
            <a:ext cx="115212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200" dirty="0">
                <a:solidFill>
                  <a:srgbClr val="FF0000"/>
                </a:solidFill>
              </a:rPr>
              <a:t>مثلثي</a:t>
            </a:r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47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4509120"/>
            <a:ext cx="3915519" cy="2159496"/>
          </a:xfr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509120"/>
            <a:ext cx="4311352" cy="2159496"/>
          </a:xfrm>
          <a:prstGeom prst="rect">
            <a:avLst/>
          </a:prstGeom>
        </p:spPr>
      </p:pic>
      <p:pic>
        <p:nvPicPr>
          <p:cNvPr id="8" name="صورة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688" y="548680"/>
            <a:ext cx="5256584" cy="3312368"/>
          </a:xfrm>
          <a:prstGeom prst="rect">
            <a:avLst/>
          </a:prstGeom>
        </p:spPr>
      </p:pic>
      <p:cxnSp>
        <p:nvCxnSpPr>
          <p:cNvPr id="10" name="رابط مستقيم 9"/>
          <p:cNvCxnSpPr/>
          <p:nvPr/>
        </p:nvCxnSpPr>
        <p:spPr>
          <a:xfrm>
            <a:off x="2479204" y="3429000"/>
            <a:ext cx="4635274" cy="20629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مربع نص 14"/>
          <p:cNvSpPr txBox="1"/>
          <p:nvPr/>
        </p:nvSpPr>
        <p:spPr>
          <a:xfrm>
            <a:off x="5530302" y="3801234"/>
            <a:ext cx="3168352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4400" b="1" dirty="0">
                <a:solidFill>
                  <a:srgbClr val="FF0000"/>
                </a:solidFill>
              </a:rPr>
              <a:t>رباعيات وتدية</a:t>
            </a:r>
          </a:p>
          <a:p>
            <a:endParaRPr lang="ar-SY" sz="4400" b="1" dirty="0">
              <a:solidFill>
                <a:prstClr val="black"/>
              </a:solidFill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323528" y="3801234"/>
            <a:ext cx="288032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4000" b="1" dirty="0">
                <a:solidFill>
                  <a:srgbClr val="FF0000"/>
                </a:solidFill>
              </a:rPr>
              <a:t>فقد الرباعيات</a:t>
            </a:r>
          </a:p>
        </p:txBody>
      </p:sp>
      <p:sp>
        <p:nvSpPr>
          <p:cNvPr id="19" name="مربع نص 18"/>
          <p:cNvSpPr txBox="1"/>
          <p:nvPr/>
        </p:nvSpPr>
        <p:spPr>
          <a:xfrm>
            <a:off x="2987824" y="0"/>
            <a:ext cx="266429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Y" sz="3600" b="1" dirty="0">
                <a:solidFill>
                  <a:srgbClr val="FF0000"/>
                </a:solidFill>
              </a:rPr>
              <a:t>حد قاطع لايمس</a:t>
            </a:r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9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059832" y="188640"/>
            <a:ext cx="5626968" cy="5937523"/>
          </a:xfrm>
        </p:spPr>
        <p:txBody>
          <a:bodyPr>
            <a:normAutofit/>
          </a:bodyPr>
          <a:lstStyle/>
          <a:p>
            <a:r>
              <a:rPr lang="ar-SA" b="1" dirty="0" smtClean="0"/>
              <a:t>السطح الدهليزي:</a:t>
            </a:r>
          </a:p>
          <a:p>
            <a:r>
              <a:rPr lang="ar-SY" dirty="0" smtClean="0"/>
              <a:t>يشبه السطح الدهليزي للثنية الا ان طوله بالاتجاه الانسي الوحشي اقصر بمقدار الثلث</a:t>
            </a:r>
          </a:p>
          <a:p>
            <a:r>
              <a:rPr lang="ar-SY" dirty="0" smtClean="0"/>
              <a:t>يكون السطح الدهليزي للرباعية  العلوية أكثر تحدباً </a:t>
            </a:r>
            <a:r>
              <a:rPr lang="ar-SA" dirty="0" smtClean="0"/>
              <a:t> واستدارة </a:t>
            </a:r>
            <a:r>
              <a:rPr lang="ar-SY" dirty="0" smtClean="0"/>
              <a:t>من السطح الدهليزي </a:t>
            </a:r>
            <a:r>
              <a:rPr lang="ar-SA" dirty="0" smtClean="0"/>
              <a:t> </a:t>
            </a:r>
            <a:r>
              <a:rPr lang="ar-SY" dirty="0" smtClean="0"/>
              <a:t>للثنية العلوية من الأنسي إلى الوحشي .</a:t>
            </a:r>
            <a:endParaRPr lang="ar-SA" dirty="0" smtClean="0"/>
          </a:p>
          <a:p>
            <a:r>
              <a:rPr lang="ar-SA" dirty="0" smtClean="0"/>
              <a:t>الزاوية الانسية حادة اكثر من الوحشية مع ان الزاويتان اقل حدة من الثنية </a:t>
            </a:r>
            <a:endParaRPr lang="ar-SY" dirty="0"/>
          </a:p>
        </p:txBody>
      </p:sp>
      <p:pic>
        <p:nvPicPr>
          <p:cNvPr id="10" name="صورة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32351"/>
            <a:ext cx="2736304" cy="5013548"/>
          </a:xfrm>
          <a:prstGeom prst="rect">
            <a:avLst/>
          </a:prstGeom>
        </p:spPr>
      </p:pic>
      <p:sp>
        <p:nvSpPr>
          <p:cNvPr id="5" name="سهم إلى اليسار واليمين 4"/>
          <p:cNvSpPr/>
          <p:nvPr/>
        </p:nvSpPr>
        <p:spPr>
          <a:xfrm>
            <a:off x="539552" y="6063217"/>
            <a:ext cx="1008112" cy="432048"/>
          </a:xfrm>
          <a:prstGeom prst="left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prstClr val="black"/>
                </a:solidFill>
              </a:rPr>
              <a:t>6.7</a:t>
            </a:r>
          </a:p>
        </p:txBody>
      </p:sp>
      <p:sp>
        <p:nvSpPr>
          <p:cNvPr id="6" name="سهم إلى اليسار واليمين 5"/>
          <p:cNvSpPr/>
          <p:nvPr/>
        </p:nvSpPr>
        <p:spPr>
          <a:xfrm rot="16200000">
            <a:off x="-559770" y="5137990"/>
            <a:ext cx="1583391" cy="327220"/>
          </a:xfrm>
          <a:prstGeom prst="left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prstClr val="black"/>
                </a:solidFill>
              </a:rPr>
              <a:t>9.6</a:t>
            </a:r>
          </a:p>
        </p:txBody>
      </p:sp>
      <p:sp>
        <p:nvSpPr>
          <p:cNvPr id="2" name="سهم إلى اليسار واليمين 1"/>
          <p:cNvSpPr/>
          <p:nvPr/>
        </p:nvSpPr>
        <p:spPr>
          <a:xfrm rot="16200000">
            <a:off x="-1075823" y="2928538"/>
            <a:ext cx="2592288" cy="494446"/>
          </a:xfrm>
          <a:prstGeom prst="left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prstClr val="black"/>
                </a:solidFill>
              </a:rPr>
              <a:t>12.6</a:t>
            </a: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44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337006" y="332656"/>
            <a:ext cx="6806994" cy="6525344"/>
          </a:xfrm>
        </p:spPr>
        <p:txBody>
          <a:bodyPr>
            <a:normAutofit/>
          </a:bodyPr>
          <a:lstStyle/>
          <a:p>
            <a:r>
              <a:rPr lang="ar-SA" dirty="0" smtClean="0"/>
              <a:t>السطح اللساني :</a:t>
            </a:r>
          </a:p>
          <a:p>
            <a:r>
              <a:rPr lang="ar-SY" dirty="0" smtClean="0"/>
              <a:t> </a:t>
            </a:r>
            <a:r>
              <a:rPr lang="ar-SY" dirty="0"/>
              <a:t>يكون السطح </a:t>
            </a:r>
            <a:r>
              <a:rPr lang="ar-SY" dirty="0" smtClean="0"/>
              <a:t>الحنكي </a:t>
            </a:r>
            <a:r>
              <a:rPr lang="ar-SY" dirty="0"/>
              <a:t>للرباعية </a:t>
            </a:r>
            <a:r>
              <a:rPr lang="ar-SY" dirty="0" smtClean="0"/>
              <a:t>منحنيا </a:t>
            </a:r>
            <a:r>
              <a:rPr lang="ar-SY" dirty="0"/>
              <a:t>ومحاطا </a:t>
            </a:r>
            <a:r>
              <a:rPr lang="ar-SY" dirty="0" smtClean="0"/>
              <a:t>ب</a:t>
            </a:r>
            <a:r>
              <a:rPr lang="ar-SA" dirty="0" smtClean="0"/>
              <a:t>الارتفاعان الحفافيان اللذان يعطيان شكله المقعر</a:t>
            </a:r>
            <a:r>
              <a:rPr lang="ar-SY" dirty="0" smtClean="0"/>
              <a:t>الخفيف الذي </a:t>
            </a:r>
            <a:r>
              <a:rPr lang="ar-SY" dirty="0"/>
              <a:t>يتميز به </a:t>
            </a:r>
            <a:r>
              <a:rPr lang="ar-SY" dirty="0" smtClean="0"/>
              <a:t>و</a:t>
            </a:r>
            <a:r>
              <a:rPr lang="ar-SA" dirty="0" smtClean="0"/>
              <a:t>نلاحظ ايضا </a:t>
            </a:r>
            <a:r>
              <a:rPr lang="ar-SY" dirty="0" smtClean="0"/>
              <a:t>الا</a:t>
            </a:r>
            <a:r>
              <a:rPr lang="ar-SA" dirty="0" smtClean="0"/>
              <a:t>ر</a:t>
            </a:r>
            <a:r>
              <a:rPr lang="ar-SY" dirty="0" smtClean="0"/>
              <a:t>تفاع </a:t>
            </a:r>
            <a:r>
              <a:rPr lang="ar-SY" dirty="0"/>
              <a:t>اللساني اللثوي </a:t>
            </a:r>
            <a:r>
              <a:rPr lang="ar-SA" dirty="0" smtClean="0"/>
              <a:t>(اصغر من الثنية)</a:t>
            </a:r>
            <a:r>
              <a:rPr lang="ar-SY" dirty="0" smtClean="0"/>
              <a:t>- الخط اللثوي </a:t>
            </a:r>
            <a:r>
              <a:rPr lang="ar-SA" dirty="0" smtClean="0"/>
              <a:t>العنقي –</a:t>
            </a:r>
            <a:r>
              <a:rPr lang="ar-SY" dirty="0" smtClean="0"/>
              <a:t> الحد</a:t>
            </a:r>
            <a:r>
              <a:rPr lang="ar-SA" dirty="0" smtClean="0"/>
              <a:t> </a:t>
            </a:r>
            <a:r>
              <a:rPr lang="ar-SY" dirty="0" smtClean="0"/>
              <a:t>القاطع</a:t>
            </a:r>
            <a:endParaRPr lang="ar-SY" dirty="0"/>
          </a:p>
          <a:p>
            <a:r>
              <a:rPr lang="ar-SA" dirty="0" smtClean="0"/>
              <a:t>ويعتبر السطح الحنكي للرباعية عرضة لمجموعة من الاختلافات في شكله ودرجة نقعره فيكون احيانا منحنيا واحيانا مسطحا وقد يكون عميق التقعر واحيانا يكون املسا </a:t>
            </a:r>
            <a:endParaRPr lang="ar-SY" dirty="0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93" r="25887"/>
          <a:stretch/>
        </p:blipFill>
        <p:spPr>
          <a:xfrm>
            <a:off x="28311" y="226098"/>
            <a:ext cx="2211573" cy="6389225"/>
          </a:xfrm>
          <a:prstGeom prst="rect">
            <a:avLst/>
          </a:prstGeom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38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707904" y="476672"/>
            <a:ext cx="4978896" cy="5649491"/>
          </a:xfrm>
        </p:spPr>
        <p:txBody>
          <a:bodyPr/>
          <a:lstStyle/>
          <a:p>
            <a:r>
              <a:rPr lang="ar-SA" b="1" dirty="0" smtClean="0"/>
              <a:t>السطح الانسي والوحشي :</a:t>
            </a:r>
          </a:p>
          <a:p>
            <a:r>
              <a:rPr lang="ar-SA" dirty="0" smtClean="0"/>
              <a:t>لهما شكل المثلث </a:t>
            </a:r>
          </a:p>
          <a:p>
            <a:r>
              <a:rPr lang="ar-SA" dirty="0" smtClean="0"/>
              <a:t>يكون السطح الانسي مسطحا قرب الحد القاطع ومقعرا قليلا عند اللثة</a:t>
            </a:r>
          </a:p>
          <a:p>
            <a:r>
              <a:rPr lang="ar-SA" dirty="0" smtClean="0"/>
              <a:t>اما السطح الوحشي فمحدب بشدة في ثلثه القاطع مسطح قرب خط اللثة</a:t>
            </a:r>
          </a:p>
          <a:p>
            <a:r>
              <a:rPr lang="ar-SA" b="1" dirty="0" smtClean="0"/>
              <a:t>الحد القاطع :</a:t>
            </a:r>
          </a:p>
          <a:p>
            <a:r>
              <a:rPr lang="ar-SA" dirty="0" smtClean="0"/>
              <a:t>عرضه الانسي الوحشي (6.7)</a:t>
            </a:r>
          </a:p>
          <a:p>
            <a:r>
              <a:rPr lang="ar-SA" dirty="0" smtClean="0"/>
              <a:t>عرضه الدهليزي اللساني (1)</a:t>
            </a: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97246"/>
            <a:ext cx="1021976" cy="3531140"/>
          </a:xfrm>
          <a:prstGeom prst="rect">
            <a:avLst/>
          </a:prstGeom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497246"/>
            <a:ext cx="1120877" cy="3531140"/>
          </a:xfrm>
          <a:prstGeom prst="rect">
            <a:avLst/>
          </a:prstGeom>
        </p:spPr>
      </p:pic>
      <p:pic>
        <p:nvPicPr>
          <p:cNvPr id="6" name="صورة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556" y="4581128"/>
            <a:ext cx="1921658" cy="1728192"/>
          </a:xfrm>
          <a:prstGeom prst="rect">
            <a:avLst/>
          </a:prstGeom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26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339752" y="332656"/>
            <a:ext cx="6624736" cy="6525344"/>
          </a:xfrm>
        </p:spPr>
        <p:txBody>
          <a:bodyPr>
            <a:normAutofit/>
          </a:bodyPr>
          <a:lstStyle/>
          <a:p>
            <a:pPr algn="ctr"/>
            <a:r>
              <a:rPr lang="ar-SA" b="1" dirty="0" smtClean="0"/>
              <a:t>الجذر</a:t>
            </a:r>
            <a:endParaRPr lang="ar-SA" dirty="0"/>
          </a:p>
          <a:p>
            <a:r>
              <a:rPr lang="ar-SA" dirty="0" smtClean="0"/>
              <a:t>مخروطي مسطح على جانبيه</a:t>
            </a:r>
            <a:endParaRPr lang="ar-SA" dirty="0"/>
          </a:p>
          <a:p>
            <a:r>
              <a:rPr lang="ar-SA" dirty="0" smtClean="0"/>
              <a:t>اطول من التاج </a:t>
            </a:r>
          </a:p>
          <a:p>
            <a:r>
              <a:rPr lang="ar-SY" dirty="0" smtClean="0"/>
              <a:t>يستدق هذا الجذر بنهايته بذروة مستديرة</a:t>
            </a:r>
            <a:r>
              <a:rPr lang="ar-SA" dirty="0" smtClean="0"/>
              <a:t> </a:t>
            </a:r>
            <a:r>
              <a:rPr lang="ar-SY" dirty="0" smtClean="0"/>
              <a:t>ونلاحظ ان هذه الذروة تميل نحو السطح</a:t>
            </a:r>
            <a:r>
              <a:rPr lang="ar-SA" dirty="0" smtClean="0"/>
              <a:t> </a:t>
            </a:r>
            <a:r>
              <a:rPr lang="ar-SY" dirty="0" smtClean="0"/>
              <a:t>الوحشي وقليلا باتجاه الحنكي </a:t>
            </a:r>
          </a:p>
          <a:p>
            <a:pPr marL="0" indent="0">
              <a:buNone/>
            </a:pPr>
            <a:r>
              <a:rPr lang="ar-SY" dirty="0" smtClean="0"/>
              <a:t>على عكس الثنايا حيث تكون </a:t>
            </a:r>
            <a:r>
              <a:rPr lang="ar-SA" dirty="0" smtClean="0"/>
              <a:t>قريبة من الاستقامة</a:t>
            </a: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11559" y="1265605"/>
            <a:ext cx="1541090" cy="5100598"/>
          </a:xfrm>
          <a:prstGeom prst="rect">
            <a:avLst/>
          </a:prstGeom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07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تكلس الاسنان وبزوغها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547260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ar-SA" dirty="0" smtClean="0"/>
              <a:t>تبدأ الاسنان </a:t>
            </a:r>
            <a:r>
              <a:rPr lang="ar-SA" dirty="0"/>
              <a:t>المؤقتة </a:t>
            </a:r>
            <a:r>
              <a:rPr lang="ar-SA" dirty="0" smtClean="0"/>
              <a:t>بالتصور في </a:t>
            </a:r>
            <a:r>
              <a:rPr lang="ar-SA" dirty="0"/>
              <a:t>الاسبوع السادس من الحياة الرحمية ويبدأ تشكل انسجة السن</a:t>
            </a:r>
            <a:r>
              <a:rPr lang="ar-SA" dirty="0" smtClean="0"/>
              <a:t> (العاج والمينا واللب ) في نهاية الشهر الرابع من الحمل ويبدا تكلس العاج في الشهر الخامس من الحمل اما جذور الاسنان فتتشكل بوقت قصير قبل البزوغ </a:t>
            </a:r>
          </a:p>
          <a:p>
            <a:pPr marL="0" indent="0">
              <a:buNone/>
            </a:pPr>
            <a:r>
              <a:rPr lang="ar-SA" dirty="0" smtClean="0"/>
              <a:t>البرعم السني :هو تجمع الخلايا التي تشكل السن في نهاية الامر وتشتق هذه الخلايا من طبقة من الاديم الظاهر ومن النسيج </a:t>
            </a:r>
            <a:r>
              <a:rPr lang="ar-SA" dirty="0" err="1" smtClean="0"/>
              <a:t>الميزانشيمي</a:t>
            </a:r>
            <a:endParaRPr lang="ar-SA" dirty="0" smtClean="0"/>
          </a:p>
          <a:p>
            <a:pPr marL="0" indent="0">
              <a:buNone/>
            </a:pPr>
            <a:r>
              <a:rPr lang="ar-SA" dirty="0" smtClean="0"/>
              <a:t>يمر البرعم السني ونمو الاسنان بعدة مراحل : المرحلة </a:t>
            </a:r>
            <a:r>
              <a:rPr lang="ar-SA" dirty="0" err="1" smtClean="0"/>
              <a:t>البرعمية</a:t>
            </a:r>
            <a:r>
              <a:rPr lang="ar-SA" dirty="0" smtClean="0"/>
              <a:t> والمرحلة </a:t>
            </a:r>
            <a:r>
              <a:rPr lang="ar-SA" dirty="0" err="1" smtClean="0"/>
              <a:t>القبعية</a:t>
            </a:r>
            <a:r>
              <a:rPr lang="ar-SA" dirty="0" smtClean="0"/>
              <a:t> والمرحلة الجرسية ومرحلة النضج وتشكل التاج</a:t>
            </a:r>
          </a:p>
          <a:p>
            <a:pPr marL="0" indent="0">
              <a:buNone/>
            </a:pPr>
            <a:r>
              <a:rPr lang="ar-SA" dirty="0" smtClean="0"/>
              <a:t>عند الولادة تكون جميع براعم الاسنان الدائمة والمؤقتة موجودة في العظم السنخي لفم الطفل الوليد </a:t>
            </a:r>
          </a:p>
          <a:p>
            <a:pPr marL="0" indent="0">
              <a:buNone/>
            </a:pPr>
            <a:r>
              <a:rPr lang="ar-SA" dirty="0" smtClean="0"/>
              <a:t>هناك بعض نظريات بزوغ الاسنان </a:t>
            </a:r>
          </a:p>
          <a:p>
            <a:pPr marL="0" indent="0">
              <a:buNone/>
            </a:pPr>
            <a:r>
              <a:rPr lang="ar-SA" dirty="0" smtClean="0"/>
              <a:t>1- يدفع السن للأعلى من خلال نمو جذر السن </a:t>
            </a:r>
          </a:p>
          <a:p>
            <a:pPr marL="0" indent="0">
              <a:buNone/>
            </a:pPr>
            <a:r>
              <a:rPr lang="ar-SA" dirty="0" smtClean="0"/>
              <a:t>2- يدفع السن للأعلى بنمو العظم حول السن </a:t>
            </a:r>
          </a:p>
          <a:p>
            <a:pPr marL="0" indent="0">
              <a:buNone/>
            </a:pPr>
            <a:r>
              <a:rPr lang="ar-SA" dirty="0" smtClean="0"/>
              <a:t>3- يدفع السن للأعلى عن طريق ضغط الاوعية الدموية</a:t>
            </a:r>
          </a:p>
          <a:p>
            <a:pPr marL="0" indent="0">
              <a:buNone/>
            </a:pPr>
            <a:r>
              <a:rPr lang="ar-SA" dirty="0" smtClean="0"/>
              <a:t>يدفع السن للأعلى من قبل وسادة الارجوحة الشبكية  وهي عبارة عن الاربطة حول السن والتي تحفز البزوغ من خلال الانقباض وعبر ربط الياف الكولاجين وتقلص خلاياه ا الليفية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Y" smtClean="0">
                <a:solidFill>
                  <a:prstClr val="black">
                    <a:tint val="75000"/>
                  </a:prstClr>
                </a:solidFill>
              </a:rPr>
              <a:t>تشريح وفيزيولوجيا الاسنان - الدكتور اسماعيل سراقبي</a:t>
            </a:r>
            <a:endParaRPr lang="ar-S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101508"/>
      </p:ext>
    </p:extLst>
  </p:cSld>
  <p:clrMapOvr>
    <a:masterClrMapping/>
  </p:clrMapOvr>
</p:sld>
</file>

<file path=ppt/theme/theme1.xml><?xml version="1.0" encoding="utf-8"?>
<a:theme xmlns:a="http://schemas.openxmlformats.org/drawingml/2006/main" name="1_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1130</Words>
  <Application>Microsoft Office PowerPoint</Application>
  <PresentationFormat>عرض على الشاشة (3:4)‏</PresentationFormat>
  <Paragraphs>111</Paragraphs>
  <Slides>21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21</vt:i4>
      </vt:variant>
    </vt:vector>
  </HeadingPairs>
  <TitlesOfParts>
    <vt:vector size="22" baseType="lpstr">
      <vt:lpstr>1_نسق Office</vt:lpstr>
      <vt:lpstr>المحاضرة الثالثة</vt:lpstr>
      <vt:lpstr>الرباعية العلوية( lateral incisor)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تكلس الاسنان وبزوغها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الصفات الشكلية للأسنان الدائمة والمؤقتة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DR_ismail</dc:creator>
  <cp:lastModifiedBy>DR_ismail</cp:lastModifiedBy>
  <cp:revision>18</cp:revision>
  <dcterms:created xsi:type="dcterms:W3CDTF">2015-10-26T19:20:59Z</dcterms:created>
  <dcterms:modified xsi:type="dcterms:W3CDTF">2015-10-27T00:04:29Z</dcterms:modified>
</cp:coreProperties>
</file>