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4BBE94-0E1A-4FD0-9F9B-D8B31F525213}" type="datetimeFigureOut">
              <a:rPr lang="ar-SY" smtClean="0"/>
              <a:t>30/12/1436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3C9BE1-FBE2-46D1-807B-A965A73D48C9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1870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DBE5-E110-4710-BF7C-1628ADA49FBC}" type="slidenum">
              <a:rPr lang="ar-SY" smtClean="0">
                <a:solidFill>
                  <a:prstClr val="black"/>
                </a:solidFill>
              </a:rPr>
              <a:pPr/>
              <a:t>15</a:t>
            </a:fld>
            <a:endParaRPr lang="ar-S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1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30/12/1436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6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30/12/1436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0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30/12/1436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30/12/1436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6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30/12/1436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1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30/12/1436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7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30/12/1436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9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30/12/1436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3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30/12/1436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3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30/12/1436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9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30/12/1436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6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3B6EA-43D6-440B-B185-F1F4F369DF55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30/12/1436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7BE-0B38-41C6-B8CD-F46A016A81B1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8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Y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تشريح الاسنان</a:t>
            </a:r>
            <a:endParaRPr lang="ar-SY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المعهد التقاني لطب الاسنان</a:t>
            </a:r>
          </a:p>
          <a:p>
            <a:r>
              <a:rPr lang="ar-S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قسم التعويضات - السنة الاولى</a:t>
            </a:r>
          </a:p>
          <a:p>
            <a:r>
              <a:rPr lang="ar-SY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الدكتور: إسماعيل سراقبي</a:t>
            </a:r>
            <a:endParaRPr lang="ar-SY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سطوح السن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dirty="0" smtClean="0"/>
              <a:t>1</a:t>
            </a:r>
            <a:r>
              <a:rPr lang="ar-SY" dirty="0"/>
              <a:t>-</a:t>
            </a:r>
            <a:r>
              <a:rPr lang="ar-SY" dirty="0" smtClean="0"/>
              <a:t> السطح الانسي: وهو السطح القريب من الخط المتوسط</a:t>
            </a:r>
          </a:p>
          <a:p>
            <a:pPr marL="0" indent="0">
              <a:buNone/>
            </a:pPr>
            <a:r>
              <a:rPr lang="ar-SY" dirty="0" smtClean="0"/>
              <a:t>2- السطح الوحشي : وهو لسطح البعيد عن الخط المتوسط</a:t>
            </a:r>
          </a:p>
          <a:p>
            <a:pPr marL="0" indent="0">
              <a:buNone/>
            </a:pPr>
            <a:r>
              <a:rPr lang="ar-SY" dirty="0" smtClean="0"/>
              <a:t>3- السطح الدهليزي(الشفوي) : وهو السطح القريب من </a:t>
            </a:r>
          </a:p>
          <a:p>
            <a:pPr marL="0" indent="0">
              <a:buNone/>
            </a:pPr>
            <a:r>
              <a:rPr lang="ar-SY" dirty="0"/>
              <a:t> </a:t>
            </a:r>
            <a:r>
              <a:rPr lang="ar-SY" dirty="0" smtClean="0"/>
              <a:t>   دهليزالفم او الشفة</a:t>
            </a:r>
          </a:p>
          <a:p>
            <a:pPr marL="0" indent="0">
              <a:buNone/>
            </a:pPr>
            <a:r>
              <a:rPr lang="ar-SY" dirty="0" smtClean="0"/>
              <a:t>4- السطح اللساني (الحنكي) : وهو الوجه القريب من اللسان</a:t>
            </a:r>
          </a:p>
          <a:p>
            <a:pPr marL="0" indent="0">
              <a:buNone/>
            </a:pPr>
            <a:r>
              <a:rPr lang="ar-SY" dirty="0" smtClean="0"/>
              <a:t> 5- السطح الطاحن (القاطع) وهو السطح الاطباقي الذي يلامس</a:t>
            </a:r>
          </a:p>
          <a:p>
            <a:pPr marL="0" indent="0">
              <a:buNone/>
            </a:pPr>
            <a:r>
              <a:rPr lang="ar-SY" dirty="0"/>
              <a:t> </a:t>
            </a:r>
            <a:r>
              <a:rPr lang="ar-SY" dirty="0" smtClean="0"/>
              <a:t>  الاسنان المقابلة ويقوم بقطع وطحن الطعام</a:t>
            </a:r>
          </a:p>
          <a:p>
            <a:pPr marL="0" indent="0">
              <a:buNone/>
            </a:pPr>
            <a:endParaRPr lang="ar-SY" dirty="0" smtClean="0"/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4926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8" y="764704"/>
            <a:ext cx="4609029" cy="4990725"/>
          </a:xfr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41" y="764704"/>
            <a:ext cx="4328160" cy="49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ترقيم الاسنان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rmAutofit/>
          </a:bodyPr>
          <a:lstStyle/>
          <a:p>
            <a:r>
              <a:rPr lang="ar-SY" sz="4400" dirty="0" smtClean="0"/>
              <a:t>هناك ثلاث طرق </a:t>
            </a:r>
          </a:p>
          <a:p>
            <a:pPr marL="514350" indent="-514350">
              <a:buFont typeface="+mj-lt"/>
              <a:buAutoNum type="arabicPeriod"/>
            </a:pPr>
            <a:r>
              <a:rPr lang="ar-SY" sz="4400" dirty="0" smtClean="0"/>
              <a:t>الطريقة الامريكية لترقيم الاسنان</a:t>
            </a:r>
          </a:p>
          <a:p>
            <a:pPr marL="514350" indent="-514350">
              <a:buFont typeface="+mj-lt"/>
              <a:buAutoNum type="arabicPeriod"/>
            </a:pPr>
            <a:r>
              <a:rPr lang="ar-SY" sz="4400" dirty="0" smtClean="0"/>
              <a:t>طريقة بالمر (المستخدمة قديما)</a:t>
            </a:r>
          </a:p>
          <a:p>
            <a:pPr marL="514350" indent="-514350">
              <a:buFont typeface="+mj-lt"/>
              <a:buAutoNum type="arabicPeriod"/>
            </a:pPr>
            <a:r>
              <a:rPr lang="ar-SY" sz="4400" dirty="0" smtClean="0"/>
              <a:t>طريقة </a:t>
            </a:r>
            <a:r>
              <a:rPr lang="en-US" sz="4400" dirty="0" smtClean="0"/>
              <a:t>FDI </a:t>
            </a:r>
            <a:r>
              <a:rPr lang="ar-SY" sz="4400" dirty="0" smtClean="0"/>
              <a:t>واعتمدتها </a:t>
            </a:r>
            <a:r>
              <a:rPr lang="en-US" sz="4400" dirty="0" smtClean="0"/>
              <a:t>WHO</a:t>
            </a:r>
          </a:p>
          <a:p>
            <a:endParaRPr lang="ar-SY" sz="4400" dirty="0" smtClean="0"/>
          </a:p>
        </p:txBody>
      </p:sp>
    </p:spTree>
    <p:extLst>
      <p:ext uri="{BB962C8B-B14F-4D97-AF65-F5344CB8AC3E}">
        <p14:creationId xmlns:p14="http://schemas.microsoft.com/office/powerpoint/2010/main" val="7507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الطريقة الامريكية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3933056"/>
            <a:ext cx="5256584" cy="2149699"/>
          </a:xfrm>
        </p:spPr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254"/>
            <a:ext cx="3600400" cy="511256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96" y="2786378"/>
            <a:ext cx="5426103" cy="2880319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51520" y="821976"/>
            <a:ext cx="30243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5400" dirty="0">
                <a:solidFill>
                  <a:prstClr val="black"/>
                </a:solidFill>
              </a:rPr>
              <a:t>اسنان دائمة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932040" y="1895643"/>
            <a:ext cx="338437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5400" dirty="0">
                <a:solidFill>
                  <a:prstClr val="black"/>
                </a:solidFill>
              </a:rPr>
              <a:t>اسنان مؤقتة</a:t>
            </a:r>
          </a:p>
        </p:txBody>
      </p:sp>
      <p:sp>
        <p:nvSpPr>
          <p:cNvPr id="7" name="سهم منحني إلى اليسار 6"/>
          <p:cNvSpPr/>
          <p:nvPr/>
        </p:nvSpPr>
        <p:spPr>
          <a:xfrm>
            <a:off x="8532440" y="4365104"/>
            <a:ext cx="432048" cy="130159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طريقة بالمر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6121278" cy="4923069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6411289" y="3095292"/>
            <a:ext cx="19442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12345678</a:t>
            </a:r>
            <a:endParaRPr lang="ar-SY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31640" y="3077418"/>
            <a:ext cx="1872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87654321</a:t>
            </a:r>
            <a:endParaRPr lang="ar-SY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516216" y="4365104"/>
            <a:ext cx="18392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12345678</a:t>
            </a:r>
            <a:endParaRPr lang="ar-SY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187624" y="4437112"/>
            <a:ext cx="18722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87654321</a:t>
            </a:r>
            <a:endParaRPr lang="ar-SY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0" y="692696"/>
            <a:ext cx="9001000" cy="5184576"/>
          </a:xfrm>
        </p:spPr>
      </p:pic>
      <p:sp>
        <p:nvSpPr>
          <p:cNvPr id="3" name="مربع نص 2"/>
          <p:cNvSpPr txBox="1"/>
          <p:nvPr/>
        </p:nvSpPr>
        <p:spPr>
          <a:xfrm>
            <a:off x="2757799" y="-245379"/>
            <a:ext cx="35283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5400" dirty="0">
                <a:solidFill>
                  <a:prstClr val="black"/>
                </a:solidFill>
              </a:rPr>
              <a:t>اسنان دائمة</a:t>
            </a:r>
          </a:p>
        </p:txBody>
      </p:sp>
    </p:spTree>
    <p:extLst>
      <p:ext uri="{BB962C8B-B14F-4D97-AF65-F5344CB8AC3E}">
        <p14:creationId xmlns:p14="http://schemas.microsoft.com/office/powerpoint/2010/main" val="35289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الاسنان المؤقتة - بالمر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13579"/>
            <a:ext cx="7815055" cy="35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2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 smtClean="0"/>
              <a:t>طريقة الجمعية الامريكية لطب الاسنان ومنظمة الصحة العالمية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ar-SA" dirty="0" smtClean="0"/>
              <a:t>اسنان دائمة :</a:t>
            </a:r>
          </a:p>
          <a:p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05" y="1481706"/>
            <a:ext cx="9144000" cy="4797152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5006650" y="1481706"/>
            <a:ext cx="12215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20</a:t>
            </a:r>
            <a:endParaRPr lang="ar-SY" sz="7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55776" y="1399744"/>
            <a:ext cx="12961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10</a:t>
            </a:r>
            <a:endParaRPr lang="ar-SY" sz="7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990749" y="4981816"/>
            <a:ext cx="12215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30</a:t>
            </a:r>
            <a:endParaRPr lang="ar-SY" sz="7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653106" y="4981815"/>
            <a:ext cx="159247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40</a:t>
            </a:r>
            <a:endParaRPr lang="ar-SY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 smtClean="0"/>
              <a:t>الجمعية الامريكية لطب الاسنان ومنظمة الصحة العالمية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80528" y="1781840"/>
            <a:ext cx="9144000" cy="5257800"/>
          </a:xfrm>
        </p:spPr>
        <p:txBody>
          <a:bodyPr/>
          <a:lstStyle/>
          <a:p>
            <a:r>
              <a:rPr lang="ar-SA" dirty="0" smtClean="0"/>
              <a:t>اسنان مؤقتة :</a:t>
            </a:r>
          </a:p>
          <a:p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6840760" cy="491425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843808" y="206084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Y" dirty="0">
              <a:solidFill>
                <a:prstClr val="black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47664" y="1484784"/>
            <a:ext cx="12961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50</a:t>
            </a:r>
            <a:endParaRPr lang="ar-SY" sz="7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923928" y="1484784"/>
            <a:ext cx="12961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60</a:t>
            </a:r>
            <a:endParaRPr lang="ar-SY" sz="7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14457" y="5565273"/>
            <a:ext cx="138850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80</a:t>
            </a:r>
            <a:endParaRPr lang="ar-SY" sz="7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139952" y="5589240"/>
            <a:ext cx="12961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70</a:t>
            </a:r>
            <a:endParaRPr lang="ar-SY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6021288" cy="6021288"/>
          </a:xfrm>
        </p:spPr>
      </p:pic>
    </p:spTree>
    <p:extLst>
      <p:ext uri="{BB962C8B-B14F-4D97-AF65-F5344CB8AC3E}">
        <p14:creationId xmlns:p14="http://schemas.microsoft.com/office/powerpoint/2010/main" val="11308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مقدمة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Y" dirty="0" smtClean="0"/>
              <a:t>يعتبر مقرر تشريح الاسنان </a:t>
            </a:r>
          </a:p>
          <a:p>
            <a:pPr marL="0" indent="0">
              <a:buNone/>
            </a:pPr>
            <a:r>
              <a:rPr lang="ar-SY" dirty="0" smtClean="0"/>
              <a:t>الاساس في فهم واستيعاب </a:t>
            </a:r>
          </a:p>
          <a:p>
            <a:pPr marL="0" indent="0">
              <a:buNone/>
            </a:pPr>
            <a:r>
              <a:rPr lang="ar-SY" dirty="0" smtClean="0"/>
              <a:t>مختلف علوم طب الاسنان </a:t>
            </a:r>
          </a:p>
          <a:p>
            <a:pPr marL="0" indent="0">
              <a:buNone/>
            </a:pPr>
            <a:r>
              <a:rPr lang="ar-SY" dirty="0" smtClean="0"/>
              <a:t>وهو يدرس شكل الاسنان وبنيتها </a:t>
            </a:r>
          </a:p>
          <a:p>
            <a:pPr marL="0" indent="0">
              <a:buNone/>
            </a:pPr>
            <a:r>
              <a:rPr lang="ar-SY" dirty="0" smtClean="0"/>
              <a:t>وتطورها والمعالم المحيطة بها</a:t>
            </a:r>
          </a:p>
          <a:p>
            <a:pPr marL="0" indent="0">
              <a:buNone/>
            </a:pP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285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رسم ونحت الاسنان</a:t>
            </a:r>
            <a:endParaRPr lang="ar-SY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943894"/>
            <a:ext cx="5143500" cy="3838575"/>
          </a:xfrm>
        </p:spPr>
      </p:pic>
    </p:spTree>
    <p:extLst>
      <p:ext uri="{BB962C8B-B14F-4D97-AF65-F5344CB8AC3E}">
        <p14:creationId xmlns:p14="http://schemas.microsoft.com/office/powerpoint/2010/main" val="41246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C00000"/>
                </a:solidFill>
              </a:rPr>
              <a:t>تعريفات</a:t>
            </a:r>
            <a:endParaRPr lang="ar-SY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الحدبة السنية </a:t>
            </a:r>
            <a:r>
              <a:rPr lang="ar-SA" dirty="0" smtClean="0"/>
              <a:t>:هي بروز مينائي مدبب يتواجد عادة على السطح الطاحن للارحاء والضواحك وتسمى الحدبة بحسب السطح الاقرب لها ( انسي – وحشي – دهليزي – لساني ) </a:t>
            </a:r>
            <a:r>
              <a:rPr lang="ar-SA" dirty="0"/>
              <a:t> </a:t>
            </a:r>
            <a:r>
              <a:rPr lang="ar-SA" dirty="0" smtClean="0"/>
              <a:t>ولكل حدبة منحدرات داخلية (الاقرب لمركز السطح الطاحن ) ومنحدر خارجي الابعد عن مركز السطح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1885950" cy="2286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98" y="4301424"/>
            <a:ext cx="22860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تعريفات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الارتفاع المينائي : </a:t>
            </a:r>
            <a:r>
              <a:rPr lang="ar-SA" dirty="0" smtClean="0"/>
              <a:t>وهو بروز عن مستو قد يكون حدبة او سطح وهو اقل من الحدبة  ويوجد في السطح الاطباقي للاسنان الخلفية وفي السطح اللساني للاسنان الامامية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8" y="3326616"/>
            <a:ext cx="6096000" cy="321297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03" y="3573016"/>
            <a:ext cx="2304256" cy="2924944"/>
          </a:xfrm>
          <a:prstGeom prst="rect">
            <a:avLst/>
          </a:prstGeom>
        </p:spPr>
      </p:pic>
      <p:sp>
        <p:nvSpPr>
          <p:cNvPr id="6" name="سهم إلى اليمين 5"/>
          <p:cNvSpPr/>
          <p:nvPr/>
        </p:nvSpPr>
        <p:spPr>
          <a:xfrm>
            <a:off x="5674400" y="4799289"/>
            <a:ext cx="843199" cy="4543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سهم منحني إلى الأعلى 6"/>
          <p:cNvSpPr/>
          <p:nvPr/>
        </p:nvSpPr>
        <p:spPr>
          <a:xfrm>
            <a:off x="711465" y="6086049"/>
            <a:ext cx="720080" cy="692696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418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الوهاد والميازيب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الو</a:t>
            </a:r>
            <a:r>
              <a:rPr lang="ar-SY" dirty="0" smtClean="0"/>
              <a:t>هاد</a:t>
            </a:r>
            <a:r>
              <a:rPr lang="ar-SA" dirty="0" smtClean="0"/>
              <a:t> : تشبه الحفرة الصغيرة تتوضع ضمن سطح ما وتسمى الوهدة نسبة الى الارتفاع الحفافي المجاور لها</a:t>
            </a:r>
            <a:endParaRPr lang="ar-SA" dirty="0"/>
          </a:p>
          <a:p>
            <a:r>
              <a:rPr lang="ar-SA" dirty="0" smtClean="0"/>
              <a:t>الميازيب : انخفاض غير منتظم على سطح ما بما يشبه الثلم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3363160"/>
            <a:ext cx="5023457" cy="34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المعالم التشريحية للثنية العلوية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Y" sz="2000" dirty="0" smtClean="0"/>
              <a:t>تقع على جانبي الخط المتوسط مباشرة ويكون سطحاهما الانسيان </a:t>
            </a:r>
            <a:r>
              <a:rPr lang="ar-SY" sz="2000" dirty="0" smtClean="0"/>
              <a:t>متلاصقان</a:t>
            </a:r>
          </a:p>
          <a:p>
            <a:r>
              <a:rPr lang="ar-SY" sz="2000" dirty="0" smtClean="0"/>
              <a:t>يبلغ الطول الكلي للثنية (23) ملم</a:t>
            </a:r>
            <a:endParaRPr lang="ar-SY" sz="2000" dirty="0" smtClean="0"/>
          </a:p>
          <a:p>
            <a:pPr algn="ctr"/>
            <a:r>
              <a:rPr lang="ar-SY" sz="2000" b="1" dirty="0" smtClean="0">
                <a:solidFill>
                  <a:srgbClr val="C00000"/>
                </a:solidFill>
              </a:rPr>
              <a:t>التاج</a:t>
            </a:r>
          </a:p>
          <a:p>
            <a:r>
              <a:rPr lang="ar-SY" sz="2000" dirty="0" smtClean="0"/>
              <a:t>يأخذ شكله </a:t>
            </a:r>
            <a:r>
              <a:rPr lang="ar-SY" sz="2000" dirty="0" smtClean="0"/>
              <a:t>العام شكل الاسفين ومنحني قليلا فيصبح السطح الدهليزي محدبا واللساني </a:t>
            </a:r>
            <a:r>
              <a:rPr lang="ar-SY" sz="2000" dirty="0" smtClean="0"/>
              <a:t>مقعرا</a:t>
            </a:r>
          </a:p>
          <a:p>
            <a:r>
              <a:rPr lang="ar-SY" sz="2000" dirty="0" smtClean="0"/>
              <a:t>يبلغ طول التاج وسطيا (10) ملم بينما يبلغ طول الجذر (13)</a:t>
            </a:r>
            <a:endParaRPr lang="ar-SY" sz="2000" dirty="0" smtClean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96" y="3802424"/>
            <a:ext cx="4968552" cy="2783108"/>
          </a:xfrm>
          <a:prstGeom prst="rect">
            <a:avLst/>
          </a:prstGeom>
        </p:spPr>
      </p:pic>
      <p:sp>
        <p:nvSpPr>
          <p:cNvPr id="6" name="سهم إلى الأعلى والأسفل 5"/>
          <p:cNvSpPr/>
          <p:nvPr/>
        </p:nvSpPr>
        <p:spPr>
          <a:xfrm>
            <a:off x="4056942" y="3989990"/>
            <a:ext cx="468052" cy="118792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931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908" y="188640"/>
            <a:ext cx="9138092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sz="4200" b="1" dirty="0" smtClean="0">
                <a:solidFill>
                  <a:srgbClr val="C00000"/>
                </a:solidFill>
              </a:rPr>
              <a:t>السطح الدهليزي :</a:t>
            </a:r>
            <a:endParaRPr lang="ar-SY" sz="4200" b="1" dirty="0">
              <a:solidFill>
                <a:srgbClr val="C00000"/>
              </a:solidFill>
            </a:endParaRPr>
          </a:p>
          <a:p>
            <a:r>
              <a:rPr lang="ar-SY" sz="2400" dirty="0"/>
              <a:t>شكله رباعي محدب في كل </a:t>
            </a:r>
            <a:r>
              <a:rPr lang="ar-SY" sz="2400" dirty="0" smtClean="0"/>
              <a:t>الاتجاهات</a:t>
            </a:r>
          </a:p>
          <a:p>
            <a:pPr marL="0" indent="0">
              <a:buNone/>
            </a:pPr>
            <a:r>
              <a:rPr lang="ar-SY" sz="2400" dirty="0" smtClean="0"/>
              <a:t>    </a:t>
            </a:r>
            <a:r>
              <a:rPr lang="ar-SY" sz="2400" dirty="0"/>
              <a:t>واكثر مايكون التحدب عند الثلث العنقي </a:t>
            </a:r>
            <a:endParaRPr lang="ar-SY" sz="2400" dirty="0" smtClean="0"/>
          </a:p>
          <a:p>
            <a:pPr marL="0" indent="0">
              <a:buNone/>
            </a:pPr>
            <a:r>
              <a:rPr lang="ar-SY" sz="2400" dirty="0" smtClean="0"/>
              <a:t>    ويميل </a:t>
            </a:r>
            <a:r>
              <a:rPr lang="ar-SY" sz="2400" dirty="0"/>
              <a:t>الى التسطح عند الثلث القاطع </a:t>
            </a:r>
          </a:p>
          <a:p>
            <a:r>
              <a:rPr lang="ar-SY" sz="2400" dirty="0"/>
              <a:t>حافة لثوية على شكل قوس من دائرة</a:t>
            </a:r>
          </a:p>
          <a:p>
            <a:r>
              <a:rPr lang="ar-SY" sz="2400" dirty="0"/>
              <a:t>حافته الانسية اطول من الحافة </a:t>
            </a:r>
            <a:r>
              <a:rPr lang="ar-SY" sz="2400" dirty="0" smtClean="0"/>
              <a:t>الوحشية</a:t>
            </a:r>
          </a:p>
          <a:p>
            <a:pPr marL="0" indent="0">
              <a:buNone/>
            </a:pPr>
            <a:r>
              <a:rPr lang="ar-SY" sz="2400" dirty="0" smtClean="0"/>
              <a:t>    </a:t>
            </a:r>
            <a:r>
              <a:rPr lang="ar-SY" sz="2400" dirty="0"/>
              <a:t>ممايجعل الحد القاطع يميل </a:t>
            </a:r>
            <a:r>
              <a:rPr lang="ar-SY" sz="2400" dirty="0" smtClean="0"/>
              <a:t> من </a:t>
            </a:r>
            <a:r>
              <a:rPr lang="ar-SY" sz="2400" dirty="0"/>
              <a:t>الانسي </a:t>
            </a:r>
            <a:endParaRPr lang="ar-SY" sz="2400" dirty="0" smtClean="0"/>
          </a:p>
          <a:p>
            <a:pPr marL="0" indent="0">
              <a:buNone/>
            </a:pPr>
            <a:r>
              <a:rPr lang="ar-SY" sz="2400" dirty="0"/>
              <a:t> </a:t>
            </a:r>
            <a:r>
              <a:rPr lang="ar-SY" sz="2400" dirty="0" smtClean="0"/>
              <a:t>   الى </a:t>
            </a:r>
            <a:r>
              <a:rPr lang="ar-SY" sz="2400" dirty="0"/>
              <a:t>الوحشي</a:t>
            </a:r>
          </a:p>
          <a:p>
            <a:r>
              <a:rPr lang="ar-SY" sz="2400" dirty="0"/>
              <a:t>الزاوية الوحشية اكثر استدارة </a:t>
            </a:r>
            <a:r>
              <a:rPr lang="ar-SY" sz="2400" dirty="0" smtClean="0"/>
              <a:t> من </a:t>
            </a:r>
          </a:p>
          <a:p>
            <a:pPr marL="0" indent="0">
              <a:buNone/>
            </a:pPr>
            <a:r>
              <a:rPr lang="ar-SY" sz="2400" dirty="0"/>
              <a:t> </a:t>
            </a:r>
            <a:r>
              <a:rPr lang="ar-SY" sz="2400" dirty="0" smtClean="0"/>
              <a:t>    </a:t>
            </a:r>
            <a:r>
              <a:rPr lang="ar-SY" sz="2400" dirty="0"/>
              <a:t>الزاوية </a:t>
            </a:r>
            <a:r>
              <a:rPr lang="ar-SY" sz="2400" dirty="0" smtClean="0"/>
              <a:t>الانسية</a:t>
            </a:r>
            <a:endParaRPr lang="ar-SY" sz="2400" dirty="0"/>
          </a:p>
          <a:p>
            <a:r>
              <a:rPr lang="ar-SY" sz="2400" dirty="0"/>
              <a:t>عنق التاج اضيق من حده القاطع</a:t>
            </a:r>
          </a:p>
          <a:p>
            <a:r>
              <a:rPr lang="ar-SY" sz="2400" dirty="0"/>
              <a:t>في الثنايا حديثة البزوغ يلاحظ ان السطح </a:t>
            </a:r>
            <a:r>
              <a:rPr lang="ar-SY" sz="2400" dirty="0" smtClean="0"/>
              <a:t>الدهليزي </a:t>
            </a:r>
            <a:r>
              <a:rPr lang="ar-SY" sz="2400" dirty="0"/>
              <a:t>ليس املس وانما مفصص حيث يلاحظ ثلاث </a:t>
            </a:r>
            <a:r>
              <a:rPr lang="ar-SY" sz="2400" dirty="0" smtClean="0"/>
              <a:t> فصوص </a:t>
            </a:r>
            <a:r>
              <a:rPr lang="ar-SY" sz="2400" dirty="0"/>
              <a:t>طولية تمتد على كامل السطح الدهليزي</a:t>
            </a:r>
          </a:p>
          <a:p>
            <a:endParaRPr lang="ar-SY" sz="2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" y="332656"/>
            <a:ext cx="483843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ar-SY" sz="3600" b="1" dirty="0" smtClean="0">
                <a:solidFill>
                  <a:srgbClr val="C00000"/>
                </a:solidFill>
              </a:rPr>
              <a:t>السطح الحنكي (اللساني) :</a:t>
            </a:r>
          </a:p>
          <a:p>
            <a:r>
              <a:rPr lang="ar-SY" sz="2800" dirty="0" smtClean="0"/>
              <a:t>مقعر بشكل عام</a:t>
            </a:r>
          </a:p>
          <a:p>
            <a:r>
              <a:rPr lang="ar-SY" sz="2800" dirty="0" smtClean="0"/>
              <a:t>(الثلث القاطع والمتوسط ) :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مقعر على شكل وهدتين انسية ووحشية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 يفصل بينهما ارتفاع مينائي طولي 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 ويحيط بهذين الثلثين ارتفاعان حفافيان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انسي ووحشي</a:t>
            </a:r>
          </a:p>
          <a:p>
            <a:r>
              <a:rPr lang="ar-SY" sz="2800" dirty="0" smtClean="0"/>
              <a:t>(الثلث اللثوي): </a:t>
            </a:r>
          </a:p>
          <a:p>
            <a:r>
              <a:rPr lang="ar-SY" sz="2800" dirty="0" smtClean="0"/>
              <a:t> يتشكل من بروز مينائي على شكل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  كتلة مستديرة مستطيلة الشكل مواز لخط اللثة ويسمى الارتفاع المينائي اللساني  ويمتد منه الاتفاعان الحفافيان الانسي والوحشي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11" y="404664"/>
            <a:ext cx="4256460" cy="41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669360"/>
          </a:xfrm>
        </p:spPr>
        <p:txBody>
          <a:bodyPr/>
          <a:lstStyle/>
          <a:p>
            <a:r>
              <a:rPr lang="ar-SY" sz="3600" b="1" dirty="0" smtClean="0">
                <a:solidFill>
                  <a:srgbClr val="C00000"/>
                </a:solidFill>
              </a:rPr>
              <a:t>السطح الانسي والوحشي :</a:t>
            </a:r>
          </a:p>
          <a:p>
            <a:r>
              <a:rPr lang="ar-SY" sz="2400" dirty="0" smtClean="0"/>
              <a:t>لهما شكل مثلثي </a:t>
            </a:r>
          </a:p>
          <a:p>
            <a:r>
              <a:rPr lang="ar-SY" sz="2400" dirty="0" smtClean="0"/>
              <a:t>السطح الانسي اطول قليلا من السطح الوحشي</a:t>
            </a:r>
          </a:p>
          <a:p>
            <a:r>
              <a:rPr lang="ar-SY" sz="2400" dirty="0" smtClean="0"/>
              <a:t>محدبان بالاتجاه الدهليزي اللساني بحيث يكون السطح الوحشي اكثر تحدبا من الانسي المسطح اكثر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1156"/>
            <a:ext cx="5616624" cy="41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84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669360"/>
          </a:xfrm>
        </p:spPr>
        <p:txBody>
          <a:bodyPr/>
          <a:lstStyle/>
          <a:p>
            <a:pPr algn="ctr"/>
            <a:r>
              <a:rPr lang="ar-SY" sz="3600" b="1" dirty="0" smtClean="0">
                <a:solidFill>
                  <a:srgbClr val="C00000"/>
                </a:solidFill>
              </a:rPr>
              <a:t>الجذر </a:t>
            </a:r>
          </a:p>
          <a:p>
            <a:r>
              <a:rPr lang="ar-SY" sz="2800" dirty="0" smtClean="0"/>
              <a:t>مخروطي الشكل </a:t>
            </a:r>
          </a:p>
          <a:p>
            <a:r>
              <a:rPr lang="ar-SY" sz="2800" dirty="0" smtClean="0"/>
              <a:t>وهو اطول من التاج </a:t>
            </a:r>
          </a:p>
          <a:p>
            <a:r>
              <a:rPr lang="ar-SY" sz="2800" dirty="0" smtClean="0"/>
              <a:t>محدب من جميع وجوهه </a:t>
            </a:r>
          </a:p>
          <a:p>
            <a:r>
              <a:rPr lang="ar-SY" sz="2800" dirty="0" smtClean="0"/>
              <a:t>ومستدير عند العنق</a:t>
            </a:r>
          </a:p>
          <a:p>
            <a:r>
              <a:rPr lang="ar-SY" sz="2800" dirty="0" smtClean="0"/>
              <a:t>السطح اللساني اكثر تحدبا من الدهليزي</a:t>
            </a:r>
          </a:p>
          <a:p>
            <a:r>
              <a:rPr lang="ar-SY" sz="2800" dirty="0" smtClean="0"/>
              <a:t>الوجه الانسي والوحشي مستويان 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 ومسطحان قليلا</a:t>
            </a:r>
          </a:p>
          <a:p>
            <a:r>
              <a:rPr lang="ar-SY" sz="2800" dirty="0" smtClean="0"/>
              <a:t>تميل ذروة الجذر بمقدار 5 درجات 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باتجاه الوحشي  بينما يكون الميلان </a:t>
            </a:r>
          </a:p>
          <a:p>
            <a:pPr marL="0" indent="0">
              <a:buNone/>
            </a:pPr>
            <a:r>
              <a:rPr lang="ar-SY" sz="2800" dirty="0"/>
              <a:t> </a:t>
            </a:r>
            <a:r>
              <a:rPr lang="ar-SY" sz="2800" dirty="0" smtClean="0"/>
              <a:t>  اكثر في الرباعية</a:t>
            </a:r>
            <a:endParaRPr lang="ar-SY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93" y="707849"/>
            <a:ext cx="2106234" cy="5400600"/>
          </a:xfrm>
          <a:prstGeom prst="rect">
            <a:avLst/>
          </a:prstGeom>
        </p:spPr>
      </p:pic>
      <p:sp>
        <p:nvSpPr>
          <p:cNvPr id="2" name="سهم إلى الأعلى والأسفل 1"/>
          <p:cNvSpPr/>
          <p:nvPr/>
        </p:nvSpPr>
        <p:spPr>
          <a:xfrm>
            <a:off x="323528" y="750821"/>
            <a:ext cx="189735" cy="30963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سهم إلى الأعلى والأسفل 4"/>
          <p:cNvSpPr/>
          <p:nvPr/>
        </p:nvSpPr>
        <p:spPr>
          <a:xfrm>
            <a:off x="2119744" y="3773887"/>
            <a:ext cx="162732" cy="23042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سهم إلى اليسار واليمين 5"/>
          <p:cNvSpPr/>
          <p:nvPr/>
        </p:nvSpPr>
        <p:spPr>
          <a:xfrm>
            <a:off x="1206679" y="6383840"/>
            <a:ext cx="1988863" cy="387107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1795708" y="6315783"/>
            <a:ext cx="64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8.7</a:t>
            </a:r>
            <a:endParaRPr lang="ar-SY" sz="2800" dirty="0">
              <a:solidFill>
                <a:srgbClr val="FFFF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23528" y="2298993"/>
            <a:ext cx="8244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12.8</a:t>
            </a:r>
            <a:endParaRPr lang="ar-SY" sz="2400" b="1" dirty="0"/>
          </a:p>
        </p:txBody>
      </p:sp>
      <p:sp>
        <p:nvSpPr>
          <p:cNvPr id="10" name="سهم إلى اليسار واليمين 9"/>
          <p:cNvSpPr/>
          <p:nvPr/>
        </p:nvSpPr>
        <p:spPr>
          <a:xfrm>
            <a:off x="1517034" y="4149080"/>
            <a:ext cx="136815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مربع نص 10"/>
          <p:cNvSpPr txBox="1"/>
          <p:nvPr/>
        </p:nvSpPr>
        <p:spPr>
          <a:xfrm rot="16200000">
            <a:off x="1624054" y="4926015"/>
            <a:ext cx="6027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10.2</a:t>
            </a:r>
            <a:endParaRPr lang="ar-SY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282476" y="3733872"/>
            <a:ext cx="4173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ar-SY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89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/>
          <a:lstStyle/>
          <a:p>
            <a:r>
              <a:rPr lang="ar-SY" sz="3600" b="1" dirty="0" smtClean="0">
                <a:solidFill>
                  <a:srgbClr val="C00000"/>
                </a:solidFill>
              </a:rPr>
              <a:t>المحور الطولي للثنية </a:t>
            </a:r>
          </a:p>
          <a:p>
            <a:r>
              <a:rPr lang="ar-SY" dirty="0" smtClean="0"/>
              <a:t>يميل باتجاه الوحشي بمقدار خمس درجات عن المحور الشاقولي </a:t>
            </a:r>
          </a:p>
          <a:p>
            <a:r>
              <a:rPr lang="ar-SY" dirty="0" smtClean="0"/>
              <a:t>كما انه يميل باتجاه الدهليزي بمقدار 20 درجة نسبة الى المحور الشاقولي </a:t>
            </a:r>
          </a:p>
          <a:p>
            <a:endParaRPr lang="ar-SY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25" y="3044986"/>
            <a:ext cx="4974740" cy="36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7039" y="0"/>
            <a:ext cx="7769377" cy="45719"/>
          </a:xfrm>
        </p:spPr>
        <p:txBody>
          <a:bodyPr>
            <a:normAutofit fontScale="90000"/>
          </a:bodyPr>
          <a:lstStyle/>
          <a:p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8326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تحتوي الحفرة الفموية عل</a:t>
            </a:r>
            <a:r>
              <a:rPr lang="ar-SY" dirty="0" smtClean="0"/>
              <a:t>ى</a:t>
            </a:r>
            <a:r>
              <a:rPr lang="ar-SA" dirty="0" smtClean="0"/>
              <a:t> :</a:t>
            </a:r>
          </a:p>
          <a:p>
            <a:r>
              <a:rPr lang="ar-SA" dirty="0" smtClean="0"/>
              <a:t>الأسنان</a:t>
            </a:r>
          </a:p>
          <a:p>
            <a:r>
              <a:rPr lang="ar-SA" dirty="0" smtClean="0"/>
              <a:t>قبة الحنك</a:t>
            </a:r>
          </a:p>
          <a:p>
            <a:r>
              <a:rPr lang="ar-SA" dirty="0" smtClean="0"/>
              <a:t>اللسان</a:t>
            </a:r>
          </a:p>
          <a:p>
            <a:r>
              <a:rPr lang="ar-SA" dirty="0" smtClean="0"/>
              <a:t>ارض الفم (قاع الفم)</a:t>
            </a:r>
          </a:p>
          <a:p>
            <a:r>
              <a:rPr lang="ar-SA" dirty="0" smtClean="0"/>
              <a:t>اللثة</a:t>
            </a:r>
          </a:p>
          <a:p>
            <a:r>
              <a:rPr lang="ar-SA" dirty="0" smtClean="0"/>
              <a:t>دهليز الفم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088481" cy="44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ar-SY" sz="3600" b="1" dirty="0" smtClean="0">
                <a:solidFill>
                  <a:srgbClr val="C00000"/>
                </a:solidFill>
              </a:rPr>
              <a:t>مواعيد البزوغ والتكلس</a:t>
            </a:r>
            <a:r>
              <a:rPr lang="ar-SY" dirty="0" smtClean="0"/>
              <a:t>: </a:t>
            </a:r>
          </a:p>
          <a:p>
            <a:r>
              <a:rPr lang="ar-SY" dirty="0" smtClean="0"/>
              <a:t>يتشكل البرعم الدائم في الشهر الثالث من الحياة الجنينية</a:t>
            </a:r>
          </a:p>
          <a:p>
            <a:r>
              <a:rPr lang="ar-SY" dirty="0" smtClean="0"/>
              <a:t>يبدأ التكلس في السنة الاولى من عمر الطفل</a:t>
            </a:r>
          </a:p>
          <a:p>
            <a:r>
              <a:rPr lang="ar-SY" dirty="0" smtClean="0"/>
              <a:t>تبدا الثنايا بالبزوغ في عمر 7 الى 8 سنوات </a:t>
            </a:r>
          </a:p>
          <a:p>
            <a:r>
              <a:rPr lang="ar-SY" dirty="0" smtClean="0"/>
              <a:t>تسبق الثنايا السفلية بالبزوغ قبل ست اشهر تقريبا حيث انه عندما يبزغ في الفم يكون غير كامل التكلس من جذره وتنغلق الذروة بعد اربع سنوات من البزوغ</a:t>
            </a:r>
          </a:p>
          <a:p>
            <a:pPr marL="0" indent="0">
              <a:buNone/>
            </a:pPr>
            <a:endParaRPr lang="ar-SY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74183"/>
            <a:ext cx="5200650" cy="22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99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182386" cy="4525963"/>
          </a:xfrm>
        </p:spPr>
      </p:pic>
    </p:spTree>
    <p:extLst>
      <p:ext uri="{BB962C8B-B14F-4D97-AF65-F5344CB8AC3E}">
        <p14:creationId xmlns:p14="http://schemas.microsoft.com/office/powerpoint/2010/main" val="371322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انواع الاسنان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dirty="0" smtClean="0"/>
              <a:t>الاسنان وتنقسم الى :</a:t>
            </a:r>
          </a:p>
          <a:p>
            <a:pPr marL="0" indent="0">
              <a:buNone/>
            </a:pPr>
            <a:r>
              <a:rPr lang="ar-SY" dirty="0" smtClean="0"/>
              <a:t>  1- </a:t>
            </a:r>
            <a:r>
              <a:rPr lang="ar-SA" dirty="0" smtClean="0"/>
              <a:t>اسنان دائمة</a:t>
            </a:r>
            <a:r>
              <a:rPr lang="ar-SY" dirty="0" smtClean="0"/>
              <a:t>                           2- اسنان مؤقتة </a:t>
            </a:r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وبناء عليه تنقسم القوس السنية الى</a:t>
            </a:r>
          </a:p>
          <a:p>
            <a:pPr marL="0" indent="0">
              <a:buNone/>
            </a:pPr>
            <a:r>
              <a:rPr lang="ar-SY" dirty="0" smtClean="0"/>
              <a:t>1- </a:t>
            </a:r>
            <a:r>
              <a:rPr lang="ar-SA" dirty="0" smtClean="0"/>
              <a:t>قوس سنية دائمة </a:t>
            </a:r>
          </a:p>
          <a:p>
            <a:pPr marL="0" indent="0">
              <a:buNone/>
            </a:pPr>
            <a:r>
              <a:rPr lang="ar-SY" dirty="0" smtClean="0"/>
              <a:t>2- </a:t>
            </a:r>
            <a:r>
              <a:rPr lang="ar-SA" dirty="0" smtClean="0"/>
              <a:t>قوس سنية مؤقتة</a:t>
            </a:r>
          </a:p>
          <a:p>
            <a:pPr marL="0" indent="0">
              <a:buNone/>
            </a:pPr>
            <a:r>
              <a:rPr lang="ar-SY" dirty="0" smtClean="0"/>
              <a:t>3- </a:t>
            </a:r>
            <a:r>
              <a:rPr lang="ar-SA" dirty="0" smtClean="0"/>
              <a:t>قوس مختلطة</a:t>
            </a:r>
          </a:p>
        </p:txBody>
      </p:sp>
    </p:spTree>
    <p:extLst>
      <p:ext uri="{BB962C8B-B14F-4D97-AF65-F5344CB8AC3E}">
        <p14:creationId xmlns:p14="http://schemas.microsoft.com/office/powerpoint/2010/main" val="39814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lvl="2" algn="ctr"/>
            <a:r>
              <a:rPr lang="ar-SA" sz="3600" b="1" dirty="0" smtClean="0">
                <a:solidFill>
                  <a:srgbClr val="C00000"/>
                </a:solidFill>
              </a:rPr>
              <a:t>القوس الدائمة </a:t>
            </a:r>
            <a:endParaRPr lang="ar-SY" dirty="0" smtClean="0">
              <a:solidFill>
                <a:srgbClr val="C00000"/>
              </a:solidFill>
            </a:endParaRPr>
          </a:p>
          <a:p>
            <a:r>
              <a:rPr lang="ar-SY" dirty="0" smtClean="0"/>
              <a:t>تبدا بعمر 13 سنة تقريبا</a:t>
            </a:r>
          </a:p>
          <a:p>
            <a:r>
              <a:rPr lang="ar-SA" dirty="0" smtClean="0"/>
              <a:t> عددها 32 سن </a:t>
            </a:r>
            <a:r>
              <a:rPr lang="ar-SY" dirty="0" smtClean="0"/>
              <a:t>كاملة</a:t>
            </a:r>
          </a:p>
          <a:p>
            <a:r>
              <a:rPr lang="ar-SA" dirty="0" smtClean="0"/>
              <a:t>وتتوزع بقوسين </a:t>
            </a:r>
            <a:r>
              <a:rPr lang="ar-SY" dirty="0" smtClean="0"/>
              <a:t>سنيتين</a:t>
            </a:r>
            <a:endParaRPr lang="ar-SA" dirty="0" smtClean="0"/>
          </a:p>
          <a:p>
            <a:r>
              <a:rPr lang="ar-SA" dirty="0"/>
              <a:t> </a:t>
            </a:r>
            <a:r>
              <a:rPr lang="ar-SA" dirty="0" smtClean="0"/>
              <a:t>16 في كل قوس وبشكل متناظر</a:t>
            </a:r>
            <a:endParaRPr lang="ar-SY" dirty="0" smtClean="0"/>
          </a:p>
          <a:p>
            <a:r>
              <a:rPr lang="ar-SY" dirty="0" smtClean="0"/>
              <a:t>8 في كل نصف قوس</a:t>
            </a:r>
            <a:endParaRPr lang="ar-SA" dirty="0" smtClean="0"/>
          </a:p>
          <a:p>
            <a:r>
              <a:rPr lang="ar-SA" dirty="0" smtClean="0"/>
              <a:t> وتنقسم الى مجموعات</a:t>
            </a:r>
            <a:r>
              <a:rPr lang="ar-SA" dirty="0"/>
              <a:t> </a:t>
            </a:r>
            <a:endParaRPr lang="ar-SA" dirty="0" smtClean="0"/>
          </a:p>
          <a:p>
            <a:r>
              <a:rPr lang="ar-SA" dirty="0" smtClean="0"/>
              <a:t>(قواطع- ضواحك – ارحاء)</a:t>
            </a:r>
            <a:endParaRPr lang="ar-SY" dirty="0" smtClean="0"/>
          </a:p>
          <a:p>
            <a:r>
              <a:rPr lang="ar-SY" dirty="0" smtClean="0"/>
              <a:t>قواطع : ثنية – رباعية – ناب</a:t>
            </a:r>
          </a:p>
          <a:p>
            <a:r>
              <a:rPr lang="ar-SY" dirty="0" smtClean="0"/>
              <a:t>ضواحك : اول – ثاني</a:t>
            </a:r>
          </a:p>
          <a:p>
            <a:r>
              <a:rPr lang="ar-SY" dirty="0" smtClean="0"/>
              <a:t>ارحاء : اولى – ثانية - ثالثة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7"/>
            <a:ext cx="4499992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القوس المؤقتة </a:t>
            </a:r>
            <a:r>
              <a:rPr lang="ar-SA" dirty="0" smtClean="0"/>
              <a:t/>
            </a:r>
            <a:br>
              <a:rPr lang="ar-SA" dirty="0" smtClean="0"/>
            </a:b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/>
          <a:lstStyle/>
          <a:p>
            <a:r>
              <a:rPr lang="ar-SA" dirty="0" smtClean="0"/>
              <a:t>تبدا من ست اشهر </a:t>
            </a:r>
            <a:endParaRPr lang="ar-SY" dirty="0" smtClean="0"/>
          </a:p>
          <a:p>
            <a:r>
              <a:rPr lang="ar-SA" dirty="0" smtClean="0"/>
              <a:t>وينتهي البزوغ بعمر 30 شهر</a:t>
            </a:r>
          </a:p>
          <a:p>
            <a:r>
              <a:rPr lang="ar-SA" dirty="0" smtClean="0"/>
              <a:t>عددها عشرين</a:t>
            </a:r>
          </a:p>
          <a:p>
            <a:r>
              <a:rPr lang="ar-SA" dirty="0" smtClean="0"/>
              <a:t>تتوزع في مجموعتين</a:t>
            </a:r>
            <a:endParaRPr lang="ar-SY" dirty="0" smtClean="0"/>
          </a:p>
          <a:p>
            <a:r>
              <a:rPr lang="ar-SA" dirty="0" smtClean="0"/>
              <a:t> قواطع وارحاء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لايوجد ضواحك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5" y="1850751"/>
            <a:ext cx="4211960" cy="38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القوس المختلطة</a:t>
            </a:r>
            <a:endParaRPr lang="ar-SY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ar-SA" dirty="0" smtClean="0"/>
              <a:t>تصبح القوس مختلطة بسن</a:t>
            </a:r>
            <a:endParaRPr lang="ar-SY" dirty="0"/>
          </a:p>
          <a:p>
            <a:pPr marL="0" indent="0">
              <a:buNone/>
            </a:pPr>
            <a:r>
              <a:rPr lang="ar-SY" dirty="0" smtClean="0"/>
              <a:t> </a:t>
            </a:r>
            <a:r>
              <a:rPr lang="ar-SA" dirty="0" smtClean="0"/>
              <a:t> السادسة</a:t>
            </a:r>
            <a:r>
              <a:rPr lang="ar-SY" dirty="0" smtClean="0"/>
              <a:t>  مع بزوغ اول سن دائم</a:t>
            </a:r>
          </a:p>
          <a:p>
            <a:r>
              <a:rPr lang="ar-SY" dirty="0" smtClean="0"/>
              <a:t>تظهر فيها الاسنان الدائمة </a:t>
            </a:r>
          </a:p>
          <a:p>
            <a:pPr marL="0" indent="0">
              <a:buNone/>
            </a:pPr>
            <a:r>
              <a:rPr lang="ar-SY" dirty="0"/>
              <a:t> </a:t>
            </a:r>
            <a:r>
              <a:rPr lang="ar-SY" dirty="0" smtClean="0"/>
              <a:t>    والموقتة بنفس الفك</a:t>
            </a:r>
            <a:endParaRPr lang="ar-SA" dirty="0" smtClean="0"/>
          </a:p>
          <a:p>
            <a:r>
              <a:rPr lang="ar-SA" dirty="0" smtClean="0"/>
              <a:t>وتستمر حتى سقوط اخر سن </a:t>
            </a:r>
            <a:endParaRPr lang="ar-SY" dirty="0" smtClean="0"/>
          </a:p>
          <a:p>
            <a:r>
              <a:rPr lang="ar-SA" dirty="0" smtClean="0"/>
              <a:t>مؤقت</a:t>
            </a:r>
            <a:r>
              <a:rPr lang="ar-SY" dirty="0" smtClean="0"/>
              <a:t> بعمر 13 سنة تقريبا</a:t>
            </a:r>
            <a:endParaRPr lang="ar-SA" dirty="0" smtClean="0"/>
          </a:p>
          <a:p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" y="1628800"/>
            <a:ext cx="4485991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>
                <a:solidFill>
                  <a:srgbClr val="C00000"/>
                </a:solidFill>
              </a:rPr>
              <a:t>أ</a:t>
            </a:r>
            <a:r>
              <a:rPr lang="ar-SY" b="1" dirty="0" smtClean="0">
                <a:solidFill>
                  <a:srgbClr val="C00000"/>
                </a:solidFill>
              </a:rPr>
              <a:t>قسام السن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Y" dirty="0" smtClean="0"/>
              <a:t>1- التاج :</a:t>
            </a:r>
          </a:p>
          <a:p>
            <a:pPr marL="0" indent="0">
              <a:buNone/>
            </a:pPr>
            <a:r>
              <a:rPr lang="ar-SY" dirty="0" smtClean="0"/>
              <a:t>تاج سريري : وهو الجزء من السن الذي يظهر بالفم</a:t>
            </a:r>
          </a:p>
          <a:p>
            <a:pPr marL="0" indent="0">
              <a:buNone/>
            </a:pPr>
            <a:r>
              <a:rPr lang="ar-SY" dirty="0"/>
              <a:t> </a:t>
            </a:r>
            <a:r>
              <a:rPr lang="ar-SY" dirty="0" smtClean="0"/>
              <a:t>تاج تشريحي : وهو الجزء الظاهر من السن والمغطى بالميناء</a:t>
            </a:r>
          </a:p>
          <a:p>
            <a:pPr marL="0" indent="0" algn="ctr">
              <a:buNone/>
            </a:pPr>
            <a:r>
              <a:rPr lang="ar-SY" dirty="0" smtClean="0"/>
              <a:t>2- الجذر: </a:t>
            </a:r>
          </a:p>
          <a:p>
            <a:pPr marL="0" indent="0">
              <a:buNone/>
            </a:pPr>
            <a:r>
              <a:rPr lang="ar-SY" dirty="0" smtClean="0"/>
              <a:t>  سريري :وهو الجزء الذي لايظهر بالفم </a:t>
            </a:r>
          </a:p>
          <a:p>
            <a:pPr marL="0" indent="0">
              <a:buNone/>
            </a:pPr>
            <a:r>
              <a:rPr lang="ar-SY" dirty="0" smtClean="0"/>
              <a:t>تشريحي : وهو الجزء المخفي من السن والمغطى بالملاط</a:t>
            </a:r>
          </a:p>
          <a:p>
            <a:pPr marL="0" indent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556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C00000"/>
                </a:solidFill>
              </a:rPr>
              <a:t>التاج السريري والتاج التشريحي</a:t>
            </a:r>
            <a:endParaRPr lang="ar-SY" b="1" dirty="0">
              <a:solidFill>
                <a:srgbClr val="C0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60" y="2971405"/>
            <a:ext cx="1725910" cy="2821374"/>
          </a:xfr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9626"/>
            <a:ext cx="3532873" cy="27003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8900"/>
            <a:ext cx="2323439" cy="350175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6473698" y="1771076"/>
            <a:ext cx="237178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>
                <a:solidFill>
                  <a:prstClr val="black"/>
                </a:solidFill>
              </a:rPr>
              <a:t> جذر وتاج       تشريحي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347865" y="1916832"/>
            <a:ext cx="26642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>
                <a:solidFill>
                  <a:prstClr val="black"/>
                </a:solidFill>
              </a:rPr>
              <a:t>تاج سريري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51520" y="1723315"/>
            <a:ext cx="24674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>
                <a:solidFill>
                  <a:prstClr val="black"/>
                </a:solidFill>
              </a:rPr>
              <a:t>تاج سريري</a:t>
            </a:r>
          </a:p>
        </p:txBody>
      </p:sp>
    </p:spTree>
    <p:extLst>
      <p:ext uri="{BB962C8B-B14F-4D97-AF65-F5344CB8AC3E}">
        <p14:creationId xmlns:p14="http://schemas.microsoft.com/office/powerpoint/2010/main" val="24360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848</Words>
  <Application>Microsoft Office PowerPoint</Application>
  <PresentationFormat>عرض على الشاشة (3:4)‏</PresentationFormat>
  <Paragraphs>159</Paragraphs>
  <Slides>31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1_نسق Office</vt:lpstr>
      <vt:lpstr>تشريح الاسنان</vt:lpstr>
      <vt:lpstr>مقدمة</vt:lpstr>
      <vt:lpstr>عرض تقديمي في PowerPoint</vt:lpstr>
      <vt:lpstr>انواع الاسنان</vt:lpstr>
      <vt:lpstr>عرض تقديمي في PowerPoint</vt:lpstr>
      <vt:lpstr>القوس المؤقتة  </vt:lpstr>
      <vt:lpstr>القوس المختلطة</vt:lpstr>
      <vt:lpstr>أقسام السن</vt:lpstr>
      <vt:lpstr>التاج السريري والتاج التشريحي</vt:lpstr>
      <vt:lpstr>سطوح السن</vt:lpstr>
      <vt:lpstr>عرض تقديمي في PowerPoint</vt:lpstr>
      <vt:lpstr>ترقيم الاسنان</vt:lpstr>
      <vt:lpstr>الطريقة الامريكية</vt:lpstr>
      <vt:lpstr>طريقة بالمر</vt:lpstr>
      <vt:lpstr>عرض تقديمي في PowerPoint</vt:lpstr>
      <vt:lpstr>الاسنان المؤقتة - بالمر</vt:lpstr>
      <vt:lpstr>طريقة الجمعية الامريكية لطب الاسنان ومنظمة الصحة العالمية</vt:lpstr>
      <vt:lpstr>الجمعية الامريكية لطب الاسنان ومنظمة الصحة العالمية</vt:lpstr>
      <vt:lpstr>عرض تقديمي في PowerPoint</vt:lpstr>
      <vt:lpstr>رسم ونحت الاسنان</vt:lpstr>
      <vt:lpstr>تعريفات</vt:lpstr>
      <vt:lpstr>تعريفات</vt:lpstr>
      <vt:lpstr>الوهاد والميازيب</vt:lpstr>
      <vt:lpstr>المعالم التشريحية للثنية العلوية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الفرزدق</dc:creator>
  <cp:lastModifiedBy>الفرزدق</cp:lastModifiedBy>
  <cp:revision>10</cp:revision>
  <dcterms:created xsi:type="dcterms:W3CDTF">2015-10-12T20:44:39Z</dcterms:created>
  <dcterms:modified xsi:type="dcterms:W3CDTF">2015-10-12T23:22:31Z</dcterms:modified>
</cp:coreProperties>
</file>