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62"/>
  </p:notesMasterIdLst>
  <p:sldIdLst>
    <p:sldId id="285" r:id="rId2"/>
    <p:sldId id="286" r:id="rId3"/>
    <p:sldId id="387" r:id="rId4"/>
    <p:sldId id="287" r:id="rId5"/>
    <p:sldId id="288" r:id="rId6"/>
    <p:sldId id="289" r:id="rId7"/>
    <p:sldId id="290" r:id="rId8"/>
    <p:sldId id="301" r:id="rId9"/>
    <p:sldId id="302" r:id="rId10"/>
    <p:sldId id="294" r:id="rId11"/>
    <p:sldId id="298" r:id="rId12"/>
    <p:sldId id="358" r:id="rId13"/>
    <p:sldId id="305" r:id="rId14"/>
    <p:sldId id="295" r:id="rId15"/>
    <p:sldId id="322" r:id="rId16"/>
    <p:sldId id="296" r:id="rId17"/>
    <p:sldId id="306" r:id="rId18"/>
    <p:sldId id="324" r:id="rId19"/>
    <p:sldId id="323" r:id="rId20"/>
    <p:sldId id="297" r:id="rId21"/>
    <p:sldId id="303" r:id="rId22"/>
    <p:sldId id="304" r:id="rId23"/>
    <p:sldId id="307" r:id="rId24"/>
    <p:sldId id="308" r:id="rId25"/>
    <p:sldId id="309" r:id="rId26"/>
    <p:sldId id="310" r:id="rId27"/>
    <p:sldId id="311" r:id="rId28"/>
    <p:sldId id="325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4" r:id="rId42"/>
    <p:sldId id="326" r:id="rId43"/>
    <p:sldId id="312" r:id="rId44"/>
    <p:sldId id="313" r:id="rId45"/>
    <p:sldId id="314" r:id="rId46"/>
    <p:sldId id="327" r:id="rId47"/>
    <p:sldId id="328" r:id="rId48"/>
    <p:sldId id="315" r:id="rId49"/>
    <p:sldId id="329" r:id="rId50"/>
    <p:sldId id="330" r:id="rId51"/>
    <p:sldId id="316" r:id="rId52"/>
    <p:sldId id="331" r:id="rId53"/>
    <p:sldId id="317" r:id="rId54"/>
    <p:sldId id="318" r:id="rId55"/>
    <p:sldId id="375" r:id="rId56"/>
    <p:sldId id="376" r:id="rId57"/>
    <p:sldId id="377" r:id="rId58"/>
    <p:sldId id="378" r:id="rId59"/>
    <p:sldId id="382" r:id="rId60"/>
    <p:sldId id="359" r:id="rId61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397DB0-6E9A-4A50-8CE4-BE38AC815CC8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EF14E7-9FE9-4B16-B9D6-B074CAF6B3BE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4593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AF4CCC0-102E-40BC-8C11-FD77A361F6DE}" type="datetimeFigureOut">
              <a:rPr lang="ar-IQ" smtClean="0"/>
              <a:t>13/02/1440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3C4D3C5-E4C5-4C8B-9879-D0ACFFFFCEBE}" type="slidenum">
              <a:rPr lang="ar-IQ" smtClean="0"/>
              <a:t>‹#›</a:t>
            </a:fld>
            <a:endParaRPr lang="ar-IQ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 algn="ctr"/>
            <a:r>
              <a:rPr lang="ar-IQ" sz="5400" b="1" dirty="0" smtClean="0"/>
              <a:t>أهم مبادئ إنجاز القلع</a:t>
            </a:r>
            <a:endParaRPr lang="ar-IQ" sz="54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251520" y="908720"/>
            <a:ext cx="8282880" cy="4806280"/>
          </a:xfrm>
        </p:spPr>
        <p:txBody>
          <a:bodyPr>
            <a:noAutofit/>
          </a:bodyPr>
          <a:lstStyle/>
          <a:p>
            <a:pPr rtl="0"/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طمأنة المريض و شرح العملية ببساطة لإنقاص درجة توتر</a:t>
            </a:r>
          </a:p>
          <a:p>
            <a:pPr rtl="0"/>
            <a:r>
              <a:rPr lang="ar-IQ" sz="1800" b="1" dirty="0">
                <a:latin typeface="WinSoftPro-Medium"/>
              </a:rPr>
              <a:t>وخوف المريض إلى أقل درجة و لضمان تعاون جيد أثناء العمل</a:t>
            </a:r>
            <a:r>
              <a:rPr lang="ar-IQ" sz="1800" b="1" dirty="0">
                <a:latin typeface="ArialMT"/>
              </a:rPr>
              <a:t>.</a:t>
            </a:r>
          </a:p>
          <a:p>
            <a:pPr rtl="0"/>
            <a:r>
              <a:rPr lang="ar-IQ" sz="1800" b="1" dirty="0">
                <a:latin typeface="WinSoftPro-Medium"/>
              </a:rPr>
              <a:t>٢</a:t>
            </a:r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معرفة تشريح السن بشكل جيد</a:t>
            </a:r>
            <a:r>
              <a:rPr lang="ar-IQ" sz="1800" b="1" dirty="0">
                <a:latin typeface="MicrosoftUighur"/>
              </a:rPr>
              <a:t>، </a:t>
            </a:r>
            <a:r>
              <a:rPr lang="ar-IQ" sz="1800" b="1" dirty="0">
                <a:latin typeface="WinSoftPro-Medium"/>
              </a:rPr>
              <a:t>حيث يختلف تشريح</a:t>
            </a:r>
          </a:p>
          <a:p>
            <a:pPr rtl="0"/>
            <a:r>
              <a:rPr lang="ar-IQ" sz="1800" b="1" dirty="0">
                <a:latin typeface="WinSoftPro-Medium"/>
              </a:rPr>
              <a:t>كل سن عن الآخر</a:t>
            </a:r>
            <a:r>
              <a:rPr lang="ar-IQ" sz="1800" b="1" dirty="0">
                <a:latin typeface="ArialMT"/>
              </a:rPr>
              <a:t>.</a:t>
            </a:r>
          </a:p>
          <a:p>
            <a:pPr rtl="0"/>
            <a:r>
              <a:rPr lang="ar-IQ" sz="1800" b="1" dirty="0">
                <a:latin typeface="WinSoftPro-Medium"/>
              </a:rPr>
              <a:t>٣</a:t>
            </a:r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القيام بفحوص سريرية و شعاعية تفصيلية كون هذه</a:t>
            </a:r>
          </a:p>
          <a:p>
            <a:pPr rtl="0"/>
            <a:r>
              <a:rPr lang="ar-IQ" sz="1800" b="1" dirty="0">
                <a:latin typeface="WinSoftPro-Medium"/>
              </a:rPr>
              <a:t>المعلومات تعد جزء </a:t>
            </a:r>
            <a:r>
              <a:rPr lang="ar-IQ" sz="1800" b="1" dirty="0" smtClean="0">
                <a:latin typeface="WinSoftPro-Medium"/>
              </a:rPr>
              <a:t>مهماً </a:t>
            </a:r>
            <a:r>
              <a:rPr lang="ar-IQ" sz="1800" b="1" dirty="0">
                <a:latin typeface="WinSoftPro-Medium"/>
              </a:rPr>
              <a:t>لوضع خطة العمل و تحديد</a:t>
            </a:r>
          </a:p>
          <a:p>
            <a:pPr rtl="0"/>
            <a:r>
              <a:rPr lang="ar-IQ" sz="1800" b="1" dirty="0">
                <a:latin typeface="WinSoftPro-Medium"/>
              </a:rPr>
              <a:t>التقنية المستعملة في القلع</a:t>
            </a:r>
            <a:r>
              <a:rPr lang="ar-IQ" sz="1800" b="1" dirty="0">
                <a:latin typeface="ArialMT"/>
              </a:rPr>
              <a:t>.</a:t>
            </a:r>
          </a:p>
          <a:p>
            <a:pPr rtl="0"/>
            <a:r>
              <a:rPr lang="ar-IQ" sz="1800" b="1" dirty="0">
                <a:latin typeface="WinSoftPro-Medium"/>
              </a:rPr>
              <a:t>٤</a:t>
            </a:r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تحضير المريض و الذي يتضمن</a:t>
            </a:r>
            <a:r>
              <a:rPr lang="ar-IQ" sz="1800" b="1" dirty="0">
                <a:latin typeface="ArialMT"/>
              </a:rPr>
              <a:t>:</a:t>
            </a:r>
          </a:p>
          <a:p>
            <a:pPr rtl="0"/>
            <a:r>
              <a:rPr lang="ar-IQ" sz="1800" b="1" dirty="0">
                <a:latin typeface="WinSoftPro-Medium"/>
              </a:rPr>
              <a:t>أ</a:t>
            </a:r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غسل الحفرة الفموية بمحاليل مطهرة للفم</a:t>
            </a:r>
            <a:r>
              <a:rPr lang="ar-IQ" sz="1800" b="1" dirty="0">
                <a:latin typeface="ArialMT"/>
              </a:rPr>
              <a:t>.</a:t>
            </a:r>
          </a:p>
          <a:p>
            <a:pPr rtl="0"/>
            <a:r>
              <a:rPr lang="ar-IQ" sz="1800" b="1" dirty="0">
                <a:latin typeface="WinSoftPro-Medium"/>
              </a:rPr>
              <a:t>ب</a:t>
            </a:r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الوضعية الصحيحة للكرسي السني</a:t>
            </a:r>
            <a:r>
              <a:rPr lang="ar-IQ" sz="1800" b="1" dirty="0">
                <a:latin typeface="ArialMT"/>
              </a:rPr>
              <a:t>.</a:t>
            </a:r>
          </a:p>
          <a:p>
            <a:pPr rtl="0"/>
            <a:r>
              <a:rPr lang="ar-IQ" sz="1800" b="1" dirty="0">
                <a:latin typeface="WinSoftPro-Medium"/>
              </a:rPr>
              <a:t>٥ </a:t>
            </a:r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تطبيق قوة ثابتة على السن </a:t>
            </a:r>
            <a:r>
              <a:rPr lang="ar-IQ" sz="1800" b="1" dirty="0">
                <a:latin typeface="ArialMT"/>
              </a:rPr>
              <a:t>(</a:t>
            </a:r>
            <a:r>
              <a:rPr lang="ar-IQ" sz="1800" b="1" dirty="0">
                <a:latin typeface="WinSoftPro-Medium"/>
              </a:rPr>
              <a:t>السن والكلابة قطعة واحدة</a:t>
            </a:r>
            <a:r>
              <a:rPr lang="ar-IQ" sz="1800" b="1" dirty="0">
                <a:latin typeface="ArialMT"/>
              </a:rPr>
              <a:t>).</a:t>
            </a:r>
          </a:p>
          <a:p>
            <a:pPr rtl="0"/>
            <a:r>
              <a:rPr lang="ar-IQ" sz="1800" b="1" dirty="0">
                <a:latin typeface="WinSoftPro-Medium"/>
              </a:rPr>
              <a:t>٦</a:t>
            </a:r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توسيع السنخ</a:t>
            </a:r>
            <a:r>
              <a:rPr lang="ar-IQ" sz="1800" b="1" dirty="0">
                <a:latin typeface="ArialMT"/>
              </a:rPr>
              <a:t>.</a:t>
            </a:r>
          </a:p>
          <a:p>
            <a:pPr rtl="0"/>
            <a:r>
              <a:rPr lang="ar-IQ" sz="1800" b="1" dirty="0">
                <a:latin typeface="WinSoftPro-Medium"/>
              </a:rPr>
              <a:t>٧</a:t>
            </a:r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إزالة العظم حول السن</a:t>
            </a:r>
            <a:r>
              <a:rPr lang="ar-IQ" sz="1800" b="1" dirty="0">
                <a:latin typeface="ArialMT"/>
              </a:rPr>
              <a:t>.</a:t>
            </a:r>
          </a:p>
          <a:p>
            <a:pPr rtl="0"/>
            <a:r>
              <a:rPr lang="ar-IQ" sz="1800" b="1" dirty="0">
                <a:latin typeface="WinSoftPro-Medium"/>
              </a:rPr>
              <a:t>٨</a:t>
            </a:r>
            <a:r>
              <a:rPr lang="ar-IQ" sz="1800" b="1" dirty="0">
                <a:latin typeface="ArialMT"/>
              </a:rPr>
              <a:t>. </a:t>
            </a:r>
            <a:r>
              <a:rPr lang="ar-IQ" sz="1800" b="1" dirty="0">
                <a:latin typeface="WinSoftPro-Medium"/>
              </a:rPr>
              <a:t>تجزئة السن </a:t>
            </a:r>
            <a:r>
              <a:rPr lang="ar-IQ" sz="1800" b="1" dirty="0">
                <a:latin typeface="ArialMT"/>
              </a:rPr>
              <a:t>(</a:t>
            </a:r>
            <a:r>
              <a:rPr lang="ar-IQ" sz="1800" b="1" dirty="0">
                <a:latin typeface="WinSoftPro-Medium"/>
              </a:rPr>
              <a:t>فصل الجذور عند الحاجة لذلك</a:t>
            </a:r>
            <a:r>
              <a:rPr lang="ar-IQ" sz="1800" b="1" dirty="0">
                <a:latin typeface="ArialMT"/>
              </a:rPr>
              <a:t>).</a:t>
            </a:r>
            <a:endParaRPr lang="ar-IQ" sz="1800" b="1" dirty="0"/>
          </a:p>
        </p:txBody>
      </p:sp>
    </p:spTree>
    <p:extLst>
      <p:ext uri="{BB962C8B-B14F-4D97-AF65-F5344CB8AC3E}">
        <p14:creationId xmlns:p14="http://schemas.microsoft.com/office/powerpoint/2010/main" val="26575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352928" cy="545435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IQ" sz="3200" b="1" dirty="0"/>
              <a:t>يتم القلع وقطع الرباط من أمام المريض من الجهة العلوية</a:t>
            </a:r>
          </a:p>
          <a:p>
            <a:pPr algn="just">
              <a:lnSpc>
                <a:spcPct val="150000"/>
              </a:lnSpc>
            </a:pPr>
            <a:r>
              <a:rPr lang="ar-IQ" sz="3200" b="1" dirty="0"/>
              <a:t>اليمنى واليسرى والجهة السفلية اليسرى.</a:t>
            </a:r>
          </a:p>
          <a:p>
            <a:pPr algn="just">
              <a:lnSpc>
                <a:spcPct val="150000"/>
              </a:lnSpc>
            </a:pPr>
            <a:r>
              <a:rPr lang="ar-IQ" sz="3200" b="1" dirty="0"/>
              <a:t>• </a:t>
            </a:r>
            <a:r>
              <a:rPr lang="ar-IQ" sz="3200" b="1" dirty="0">
                <a:solidFill>
                  <a:srgbClr val="FFFF00"/>
                </a:solidFill>
              </a:rPr>
              <a:t>أما في الجهة السفلية اليمنى:</a:t>
            </a:r>
          </a:p>
          <a:p>
            <a:pPr algn="just">
              <a:lnSpc>
                <a:spcPct val="150000"/>
              </a:lnSpc>
            </a:pPr>
            <a:r>
              <a:rPr lang="ar-IQ" sz="3200" b="1" dirty="0"/>
              <a:t>يتم قطع الرباط </a:t>
            </a:r>
            <a:r>
              <a:rPr lang="ar-IQ" sz="3200" b="1" dirty="0" err="1"/>
              <a:t>الدهليزي</a:t>
            </a:r>
            <a:r>
              <a:rPr lang="ar-IQ" sz="3200" b="1" dirty="0"/>
              <a:t> واللساني من أمام المريض.</a:t>
            </a:r>
          </a:p>
          <a:p>
            <a:pPr algn="just">
              <a:lnSpc>
                <a:spcPct val="150000"/>
              </a:lnSpc>
            </a:pPr>
            <a:r>
              <a:rPr lang="ar-IQ" sz="3200" b="1" dirty="0"/>
              <a:t>بينما يتم قطع الرباط الأنسي والوحشي وكذلك القلع من</a:t>
            </a:r>
          </a:p>
          <a:p>
            <a:pPr algn="just">
              <a:lnSpc>
                <a:spcPct val="150000"/>
              </a:lnSpc>
            </a:pPr>
            <a:r>
              <a:rPr lang="ar-IQ" sz="3200" b="1" dirty="0"/>
              <a:t>خلف </a:t>
            </a:r>
            <a:r>
              <a:rPr lang="ar-IQ" sz="3200" b="1" dirty="0" smtClean="0"/>
              <a:t>ويمين المريض حسب اليد المستخدمة من قبل الطبيب.</a:t>
            </a:r>
            <a:endParaRPr lang="ar-IQ" sz="3200" b="1" dirty="0"/>
          </a:p>
        </p:txBody>
      </p:sp>
    </p:spTree>
    <p:extLst>
      <p:ext uri="{BB962C8B-B14F-4D97-AF65-F5344CB8AC3E}">
        <p14:creationId xmlns:p14="http://schemas.microsoft.com/office/powerpoint/2010/main" val="34618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ar-IQ" sz="11500" b="1" dirty="0" smtClean="0"/>
              <a:t>حماية السنخ</a:t>
            </a:r>
            <a:endParaRPr lang="ar-IQ" sz="11500" b="1" dirty="0"/>
          </a:p>
        </p:txBody>
      </p:sp>
    </p:spTree>
    <p:extLst>
      <p:ext uri="{BB962C8B-B14F-4D97-AF65-F5344CB8AC3E}">
        <p14:creationId xmlns:p14="http://schemas.microsoft.com/office/powerpoint/2010/main" val="24837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140824" cy="41148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Y" sz="2800" b="1" dirty="0">
                <a:solidFill>
                  <a:srgbClr val="FFFF00"/>
                </a:solidFill>
              </a:rPr>
              <a:t>هي المرحلة الأولى التي تبدأ بها </a:t>
            </a:r>
            <a:r>
              <a:rPr lang="ar-SY" sz="2800" b="1" dirty="0" smtClean="0">
                <a:solidFill>
                  <a:srgbClr val="FFFF00"/>
                </a:solidFill>
              </a:rPr>
              <a:t>عملية قطع الرباط و </a:t>
            </a:r>
            <a:r>
              <a:rPr lang="ar-SY" sz="2800" b="1" dirty="0">
                <a:solidFill>
                  <a:srgbClr val="FFFF00"/>
                </a:solidFill>
              </a:rPr>
              <a:t>القلع </a:t>
            </a:r>
            <a:r>
              <a:rPr lang="ar-SY" sz="2800" b="1" dirty="0" smtClean="0">
                <a:solidFill>
                  <a:srgbClr val="FFFF00"/>
                </a:solidFill>
              </a:rPr>
              <a:t>حتى </a:t>
            </a:r>
            <a:r>
              <a:rPr lang="ar-SY" sz="2800" b="1" dirty="0">
                <a:solidFill>
                  <a:srgbClr val="FFFF00"/>
                </a:solidFill>
              </a:rPr>
              <a:t>نهايته والغاية منها :</a:t>
            </a:r>
          </a:p>
          <a:p>
            <a:pPr algn="just">
              <a:lnSpc>
                <a:spcPct val="150000"/>
              </a:lnSpc>
            </a:pPr>
            <a:r>
              <a:rPr lang="ar-SY" sz="2800" b="1" dirty="0"/>
              <a:t>1 حماية الكلابة والروافع من الانزلاق.</a:t>
            </a:r>
          </a:p>
          <a:p>
            <a:pPr algn="just">
              <a:lnSpc>
                <a:spcPct val="150000"/>
              </a:lnSpc>
            </a:pPr>
            <a:r>
              <a:rPr lang="ar-SY" sz="2800" b="1" dirty="0"/>
              <a:t>2 حماية النسج الرخوة من التمزق </a:t>
            </a:r>
            <a:r>
              <a:rPr lang="ar-SY" sz="2800" b="1" dirty="0" smtClean="0"/>
              <a:t>إذا </a:t>
            </a:r>
            <a:r>
              <a:rPr lang="ar-SY" sz="2800" b="1" dirty="0"/>
              <a:t>ما انزلقت الأدوات .</a:t>
            </a:r>
          </a:p>
          <a:p>
            <a:pPr algn="just">
              <a:lnSpc>
                <a:spcPct val="150000"/>
              </a:lnSpc>
            </a:pPr>
            <a:r>
              <a:rPr lang="ar-SY" sz="2800" b="1" dirty="0"/>
              <a:t>3 حماية المناطق التشريحية الهامة من الأذية والتي قد تكون مميتةً مثل إصابة الشريان اللساني في الفك السفلي </a:t>
            </a:r>
            <a:r>
              <a:rPr lang="ar-SY" sz="2800" b="1" dirty="0" smtClean="0"/>
              <a:t>حيث </a:t>
            </a:r>
            <a:r>
              <a:rPr lang="ar-SY" sz="2800" b="1" dirty="0"/>
              <a:t>ينزف 3 ل في الدقيقة ويتطلب ربط الشريان السباتي الأصلي .</a:t>
            </a:r>
          </a:p>
          <a:p>
            <a:pPr algn="just">
              <a:lnSpc>
                <a:spcPct val="150000"/>
              </a:lnSpc>
            </a:pPr>
            <a:r>
              <a:rPr lang="ar-SY" sz="2800" b="1" dirty="0"/>
              <a:t>4 تثبيت رأس المريض .</a:t>
            </a:r>
          </a:p>
          <a:p>
            <a:pPr algn="just">
              <a:lnSpc>
                <a:spcPct val="150000"/>
              </a:lnSpc>
            </a:pPr>
            <a:r>
              <a:rPr lang="ar-SY" sz="2800" b="1" dirty="0"/>
              <a:t>5 حماية المفصل الفكي الصدغي من الانخلاع.</a:t>
            </a:r>
          </a:p>
          <a:p>
            <a:pPr algn="just"/>
            <a:endParaRPr lang="ar-IQ" sz="2400" dirty="0"/>
          </a:p>
        </p:txBody>
      </p:sp>
    </p:spTree>
    <p:extLst>
      <p:ext uri="{BB962C8B-B14F-4D97-AF65-F5344CB8AC3E}">
        <p14:creationId xmlns:p14="http://schemas.microsoft.com/office/powerpoint/2010/main" val="29527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IQ" sz="3600" b="1" dirty="0" smtClean="0">
                <a:solidFill>
                  <a:srgbClr val="FFFF00"/>
                </a:solidFill>
              </a:rPr>
              <a:t>تتم </a:t>
            </a:r>
            <a:r>
              <a:rPr lang="ar-SY" sz="3600" b="1" dirty="0" smtClean="0">
                <a:solidFill>
                  <a:srgbClr val="FFFF00"/>
                </a:solidFill>
              </a:rPr>
              <a:t>حماية</a:t>
            </a:r>
            <a:r>
              <a:rPr lang="ar-IQ" sz="3600" b="1" dirty="0" smtClean="0">
                <a:solidFill>
                  <a:srgbClr val="FFFF00"/>
                </a:solidFill>
              </a:rPr>
              <a:t> السنخ ع</a:t>
            </a:r>
            <a:r>
              <a:rPr lang="ar-SY" sz="3600" b="1" dirty="0" err="1" smtClean="0">
                <a:solidFill>
                  <a:srgbClr val="FFFF00"/>
                </a:solidFill>
              </a:rPr>
              <a:t>لى</a:t>
            </a:r>
            <a:r>
              <a:rPr lang="ar-SY" sz="3600" b="1" dirty="0" smtClean="0">
                <a:solidFill>
                  <a:srgbClr val="FFFF00"/>
                </a:solidFill>
              </a:rPr>
              <a:t> </a:t>
            </a:r>
            <a:r>
              <a:rPr lang="ar-SY" sz="3600" b="1" dirty="0">
                <a:solidFill>
                  <a:srgbClr val="FFFF00"/>
                </a:solidFill>
              </a:rPr>
              <a:t>الشكل </a:t>
            </a:r>
            <a:r>
              <a:rPr lang="ar-SY" sz="3600" b="1" dirty="0" smtClean="0">
                <a:solidFill>
                  <a:srgbClr val="FFFF00"/>
                </a:solidFill>
              </a:rPr>
              <a:t>التالي</a:t>
            </a:r>
            <a:r>
              <a:rPr lang="en-US" sz="2800" b="1" dirty="0"/>
              <a:t/>
            </a:r>
            <a:br>
              <a:rPr lang="en-US" sz="2800" b="1" dirty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395536" y="1052736"/>
            <a:ext cx="8138864" cy="4662264"/>
          </a:xfrm>
        </p:spPr>
        <p:txBody>
          <a:bodyPr>
            <a:noAutofit/>
          </a:bodyPr>
          <a:lstStyle/>
          <a:p>
            <a:pPr lvl="0" algn="just"/>
            <a:r>
              <a:rPr lang="ar-SY" sz="3600" b="1" dirty="0">
                <a:solidFill>
                  <a:srgbClr val="FFFF00"/>
                </a:solidFill>
              </a:rPr>
              <a:t>في الفك العلوي : </a:t>
            </a:r>
            <a:endParaRPr lang="en-US" sz="3200" b="1" dirty="0">
              <a:solidFill>
                <a:srgbClr val="FFFF00"/>
              </a:solidFill>
            </a:endParaRPr>
          </a:p>
          <a:p>
            <a:pPr lvl="1" algn="just">
              <a:lnSpc>
                <a:spcPct val="150000"/>
              </a:lnSpc>
            </a:pPr>
            <a:r>
              <a:rPr lang="ar-SY" sz="3200" b="1" dirty="0"/>
              <a:t>السبابة في الجهة </a:t>
            </a:r>
            <a:r>
              <a:rPr lang="ar-SY" sz="3200" b="1" dirty="0" err="1"/>
              <a:t>الدهليزية</a:t>
            </a:r>
            <a:r>
              <a:rPr lang="ar-SY" sz="3200" b="1" dirty="0"/>
              <a:t> والابهام في الجهة الحنكية( كل أسنان الفك العلوي ماعدا القوس السنية العلوية اليمنى اعتبارا من الضاحك العلوي </a:t>
            </a:r>
            <a:r>
              <a:rPr lang="ar-SY" sz="3200" b="1" dirty="0" smtClean="0"/>
              <a:t>الأيمن </a:t>
            </a:r>
            <a:r>
              <a:rPr lang="ar-SY" sz="3200" b="1" dirty="0"/>
              <a:t>)</a:t>
            </a:r>
            <a:endParaRPr lang="en-US" sz="2800" b="1" dirty="0"/>
          </a:p>
          <a:p>
            <a:pPr lvl="1" algn="just">
              <a:lnSpc>
                <a:spcPct val="150000"/>
              </a:lnSpc>
            </a:pPr>
            <a:r>
              <a:rPr lang="ar-SY" sz="3200" b="1" dirty="0"/>
              <a:t>الابهام في الجهة </a:t>
            </a:r>
            <a:r>
              <a:rPr lang="ar-SY" sz="3200" b="1" dirty="0" err="1"/>
              <a:t>الدهليزية</a:t>
            </a:r>
            <a:r>
              <a:rPr lang="ar-SY" sz="3200" b="1" dirty="0"/>
              <a:t> والسبابة في الجهة الحنكية ( </a:t>
            </a:r>
            <a:r>
              <a:rPr lang="ar-SY" sz="3200" b="1" dirty="0" smtClean="0"/>
              <a:t>بدءً </a:t>
            </a:r>
            <a:r>
              <a:rPr lang="ar-SY" sz="3200" b="1" dirty="0"/>
              <a:t>من الضاحك الأول العلوي </a:t>
            </a:r>
            <a:r>
              <a:rPr lang="ar-SY" sz="3200" b="1" dirty="0" smtClean="0"/>
              <a:t>الأيمن </a:t>
            </a:r>
            <a:r>
              <a:rPr lang="ar-SY" sz="3200" b="1" dirty="0"/>
              <a:t>وحتى الرحى الثالثة في نفس الطرف )</a:t>
            </a:r>
            <a:endParaRPr lang="en-US" sz="2800" b="1" dirty="0"/>
          </a:p>
          <a:p>
            <a:pPr algn="just"/>
            <a:endParaRPr lang="ar-IQ" sz="3200" b="1" dirty="0"/>
          </a:p>
        </p:txBody>
      </p:sp>
    </p:spTree>
    <p:extLst>
      <p:ext uri="{BB962C8B-B14F-4D97-AF65-F5344CB8AC3E}">
        <p14:creationId xmlns:p14="http://schemas.microsoft.com/office/powerpoint/2010/main" val="25015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56083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0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806489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7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41682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0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609600" y="260648"/>
            <a:ext cx="7924800" cy="5544616"/>
          </a:xfrm>
        </p:spPr>
        <p:txBody>
          <a:bodyPr>
            <a:normAutofit fontScale="85000" lnSpcReduction="10000"/>
          </a:bodyPr>
          <a:lstStyle/>
          <a:p>
            <a:pPr lvl="0" algn="just">
              <a:lnSpc>
                <a:spcPct val="150000"/>
              </a:lnSpc>
            </a:pPr>
            <a:r>
              <a:rPr lang="ar-SY" sz="3200" b="1" dirty="0">
                <a:solidFill>
                  <a:srgbClr val="FFFF00"/>
                </a:solidFill>
              </a:rPr>
              <a:t>في الفك السفلي : </a:t>
            </a:r>
            <a:endParaRPr lang="en-US" sz="2800" b="1" dirty="0">
              <a:solidFill>
                <a:srgbClr val="FFFF00"/>
              </a:solidFill>
            </a:endParaRPr>
          </a:p>
          <a:p>
            <a:pPr lvl="1" algn="just">
              <a:lnSpc>
                <a:spcPct val="150000"/>
              </a:lnSpc>
            </a:pPr>
            <a:r>
              <a:rPr lang="ar-SY" sz="3200" b="1" dirty="0"/>
              <a:t>السبابة في الجهة </a:t>
            </a:r>
            <a:r>
              <a:rPr lang="ar-SY" sz="3200" b="1" dirty="0" err="1"/>
              <a:t>الدهليزية</a:t>
            </a:r>
            <a:r>
              <a:rPr lang="ar-SY" sz="3200" b="1" dirty="0"/>
              <a:t> والوسطى في الجهة اللسانية ويستند الابهام على الحافة السفلية للفك السفلي ( كل أسنان الفك السفلي ماعدا الجانب الأيمن </a:t>
            </a:r>
            <a:r>
              <a:rPr lang="ar-SY" sz="3200" b="1" dirty="0" smtClean="0"/>
              <a:t>بدءً </a:t>
            </a:r>
            <a:r>
              <a:rPr lang="ar-SY" sz="3200" b="1" dirty="0"/>
              <a:t>من الضاحك الاول السفلي  )</a:t>
            </a:r>
            <a:endParaRPr lang="en-US" sz="2800" b="1" dirty="0"/>
          </a:p>
          <a:p>
            <a:pPr lvl="1" algn="just">
              <a:lnSpc>
                <a:spcPct val="150000"/>
              </a:lnSpc>
            </a:pPr>
            <a:r>
              <a:rPr lang="ar-SY" sz="3200" b="1" dirty="0"/>
              <a:t>يحضن الطبيب </a:t>
            </a:r>
            <a:r>
              <a:rPr lang="ar-SY" sz="3200" b="1" dirty="0" smtClean="0"/>
              <a:t>رأس </a:t>
            </a:r>
            <a:r>
              <a:rPr lang="ar-SY" sz="3200" b="1" dirty="0"/>
              <a:t>المريض باليد اليسرى مع وضع الإبهام في الجهة اللسانية والسبابة في الجهة </a:t>
            </a:r>
            <a:r>
              <a:rPr lang="ar-SY" sz="3200" b="1" dirty="0" err="1"/>
              <a:t>الدهليزية</a:t>
            </a:r>
            <a:r>
              <a:rPr lang="ar-SY" sz="3200" b="1" dirty="0"/>
              <a:t>  ( من الضاحك الأول  السفلي الأيمن وحتى الرحى الثانية السفلية ) </a:t>
            </a:r>
            <a:endParaRPr lang="en-US" sz="2800" b="1" dirty="0"/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43508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04664"/>
            <a:ext cx="79928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9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32656"/>
            <a:ext cx="770485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6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ar-IQ" sz="6600" b="1" dirty="0"/>
              <a:t>وضعية المريض والكرسي</a:t>
            </a:r>
          </a:p>
        </p:txBody>
      </p:sp>
    </p:spTree>
    <p:extLst>
      <p:ext uri="{BB962C8B-B14F-4D97-AF65-F5344CB8AC3E}">
        <p14:creationId xmlns:p14="http://schemas.microsoft.com/office/powerpoint/2010/main" val="20194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4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706090"/>
          </a:xfrm>
        </p:spPr>
        <p:txBody>
          <a:bodyPr/>
          <a:lstStyle/>
          <a:p>
            <a:pPr algn="ctr"/>
            <a:r>
              <a:rPr lang="ar-SY" sz="4000" b="1" dirty="0">
                <a:solidFill>
                  <a:srgbClr val="FFFF00"/>
                </a:solidFill>
              </a:rPr>
              <a:t>وضعية الجراح </a:t>
            </a:r>
            <a:r>
              <a:rPr lang="ar-SY" sz="4000" b="1" dirty="0" smtClean="0">
                <a:solidFill>
                  <a:srgbClr val="FFFF00"/>
                </a:solidFill>
              </a:rPr>
              <a:t>أثناء </a:t>
            </a:r>
            <a:r>
              <a:rPr lang="ar-SY" sz="4000" b="1" dirty="0">
                <a:solidFill>
                  <a:srgbClr val="FFFF00"/>
                </a:solidFill>
              </a:rPr>
              <a:t>عملية </a:t>
            </a:r>
            <a:r>
              <a:rPr lang="ar-SY" sz="4000" b="1" dirty="0" smtClean="0">
                <a:solidFill>
                  <a:srgbClr val="FFFF00"/>
                </a:solidFill>
              </a:rPr>
              <a:t>القلع</a:t>
            </a:r>
            <a:endParaRPr lang="ar-IQ" sz="4000" b="1" dirty="0">
              <a:solidFill>
                <a:srgbClr val="FFFF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611560" y="836712"/>
            <a:ext cx="7924800" cy="4590256"/>
          </a:xfrm>
        </p:spPr>
        <p:txBody>
          <a:bodyPr>
            <a:noAutofit/>
          </a:bodyPr>
          <a:lstStyle/>
          <a:p>
            <a:pPr lvl="0" algn="just"/>
            <a:r>
              <a:rPr lang="ar-SY" sz="2800" b="1" dirty="0">
                <a:solidFill>
                  <a:srgbClr val="FFFF00"/>
                </a:solidFill>
              </a:rPr>
              <a:t>الفك العلوي :  </a:t>
            </a:r>
            <a:r>
              <a:rPr lang="ar-SY" sz="2800" b="1" dirty="0" smtClean="0"/>
              <a:t>المنطقة </a:t>
            </a:r>
            <a:r>
              <a:rPr lang="ar-SY" sz="2800" b="1" dirty="0"/>
              <a:t>الأمامية  : من أمام المريض من الجهة اليمنى .</a:t>
            </a:r>
            <a:endParaRPr lang="en-US" sz="2400" b="1" dirty="0"/>
          </a:p>
          <a:p>
            <a:pPr lvl="1" algn="just"/>
            <a:r>
              <a:rPr lang="ar-SY" sz="2800" b="1" dirty="0"/>
              <a:t>المنطقة الخلفية اليسرى : من أمام المريض من الجهة اليمنى وأقرب للخلف </a:t>
            </a:r>
            <a:r>
              <a:rPr lang="ar-SY" sz="2800" b="1" dirty="0" smtClean="0"/>
              <a:t>قليلاً</a:t>
            </a:r>
            <a:r>
              <a:rPr lang="ar-IQ" sz="2800" b="1" dirty="0" smtClean="0"/>
              <a:t>.</a:t>
            </a:r>
            <a:endParaRPr lang="en-US" sz="2400" b="1" dirty="0"/>
          </a:p>
          <a:p>
            <a:pPr lvl="1" algn="just"/>
            <a:r>
              <a:rPr lang="ar-SY" sz="2800" b="1" dirty="0"/>
              <a:t>المنطقة الخلفية اليمنى : من أمام المريض من الجهة </a:t>
            </a:r>
            <a:r>
              <a:rPr lang="ar-SY" sz="2800" b="1" dirty="0" smtClean="0"/>
              <a:t>اليمنى</a:t>
            </a:r>
            <a:r>
              <a:rPr lang="ar-IQ" sz="2800" b="1" dirty="0" smtClean="0"/>
              <a:t>.</a:t>
            </a:r>
            <a:endParaRPr lang="en-US" sz="2400" b="1" dirty="0"/>
          </a:p>
          <a:p>
            <a:pPr lvl="0" algn="just"/>
            <a:r>
              <a:rPr lang="ar-SY" sz="2800" b="1" dirty="0">
                <a:solidFill>
                  <a:srgbClr val="FFFF00"/>
                </a:solidFill>
              </a:rPr>
              <a:t>الفك السفلي : </a:t>
            </a:r>
            <a:r>
              <a:rPr lang="ar-SY" sz="2800" b="1" dirty="0" smtClean="0"/>
              <a:t>المنطقة </a:t>
            </a:r>
            <a:r>
              <a:rPr lang="ar-SY" sz="2800" b="1" dirty="0"/>
              <a:t>الأمامية :  أمام وجانب المريض </a:t>
            </a:r>
            <a:r>
              <a:rPr lang="ar-SY" sz="2800" b="1" dirty="0" smtClean="0"/>
              <a:t>الأيمن</a:t>
            </a:r>
            <a:r>
              <a:rPr lang="ar-IQ" sz="2800" b="1" dirty="0" smtClean="0"/>
              <a:t>.</a:t>
            </a:r>
            <a:endParaRPr lang="en-US" sz="2400" b="1" dirty="0"/>
          </a:p>
          <a:p>
            <a:pPr lvl="1" algn="just"/>
            <a:r>
              <a:rPr lang="ar-SY" sz="2800" b="1" dirty="0"/>
              <a:t>المنطقة الخلفية اليسرى  : من أمام المريض من الجهة </a:t>
            </a:r>
            <a:r>
              <a:rPr lang="ar-SY" sz="2800" b="1" dirty="0" smtClean="0"/>
              <a:t>اليمنى</a:t>
            </a:r>
            <a:r>
              <a:rPr lang="ar-IQ" sz="2800" b="1" dirty="0" smtClean="0"/>
              <a:t>.</a:t>
            </a:r>
            <a:endParaRPr lang="en-US" sz="2400" b="1" dirty="0"/>
          </a:p>
          <a:p>
            <a:pPr lvl="1" algn="just"/>
            <a:r>
              <a:rPr lang="ar-SY" sz="2800" b="1" dirty="0"/>
              <a:t>المنطقة الخلفية اليمنى : خلف وجانب المريض من الجهة اليمنى مع حضن رأس المريض باليد اليسرى لتأمين ساحة رؤية </a:t>
            </a:r>
            <a:r>
              <a:rPr lang="ar-SY" sz="2800" b="1" dirty="0" smtClean="0"/>
              <a:t>واضحة</a:t>
            </a:r>
            <a:r>
              <a:rPr lang="ar-IQ" sz="2800" b="1" dirty="0" smtClean="0"/>
              <a:t>.</a:t>
            </a:r>
            <a:endParaRPr lang="en-US" sz="2400" b="1" dirty="0"/>
          </a:p>
          <a:p>
            <a:pPr algn="just"/>
            <a:endParaRPr lang="ar-IQ" sz="2400" b="1" dirty="0"/>
          </a:p>
        </p:txBody>
      </p:sp>
    </p:spTree>
    <p:extLst>
      <p:ext uri="{BB962C8B-B14F-4D97-AF65-F5344CB8AC3E}">
        <p14:creationId xmlns:p14="http://schemas.microsoft.com/office/powerpoint/2010/main" val="42599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138864" cy="5688632"/>
          </a:xfrm>
        </p:spPr>
        <p:txBody>
          <a:bodyPr>
            <a:normAutofit lnSpcReduction="10000"/>
          </a:bodyPr>
          <a:lstStyle/>
          <a:p>
            <a:pPr algn="just"/>
            <a:r>
              <a:rPr lang="ar-SY" sz="3200" b="1" dirty="0">
                <a:solidFill>
                  <a:srgbClr val="FFFF00"/>
                </a:solidFill>
              </a:rPr>
              <a:t>في جميع حالات القلع يجب تطبيق التوصيات التالية :</a:t>
            </a:r>
            <a:endParaRPr lang="en-US" sz="3200" b="1" dirty="0">
              <a:solidFill>
                <a:srgbClr val="FFFF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ar-SY" sz="3200" b="1" dirty="0"/>
              <a:t>- </a:t>
            </a:r>
            <a:r>
              <a:rPr lang="ar-SY" sz="3600" b="1" dirty="0"/>
              <a:t>تطهير المنطقة قبل </a:t>
            </a:r>
            <a:r>
              <a:rPr lang="ar-SY" sz="3600" b="1" dirty="0" smtClean="0"/>
              <a:t>القلع</a:t>
            </a:r>
            <a:r>
              <a:rPr lang="ar-IQ" sz="3600" b="1" dirty="0" smtClean="0"/>
              <a:t>.</a:t>
            </a:r>
            <a:endParaRPr lang="en-US" sz="3600" b="1" dirty="0"/>
          </a:p>
          <a:p>
            <a:pPr algn="just">
              <a:lnSpc>
                <a:spcPct val="150000"/>
              </a:lnSpc>
            </a:pPr>
            <a:r>
              <a:rPr lang="ar-SY" sz="3600" b="1" dirty="0"/>
              <a:t>- تطبيق مبدأ تبعيد وحماية السنخ والنسج المجاورة أمر واجب  ماعدا الرحى الثالثة السفلية فبسبب </a:t>
            </a:r>
            <a:r>
              <a:rPr lang="ar-SY" sz="3600" b="1" dirty="0" err="1"/>
              <a:t>التوضع</a:t>
            </a:r>
            <a:r>
              <a:rPr lang="ar-SY" sz="3600" b="1" dirty="0"/>
              <a:t> البعيد للسن وطريقة استخدام الكلابة  فيكتفى بالحماية </a:t>
            </a:r>
            <a:r>
              <a:rPr lang="ar-SY" sz="3600" b="1" dirty="0" err="1"/>
              <a:t>الدهليزية</a:t>
            </a:r>
            <a:r>
              <a:rPr lang="ar-SY" sz="3600" b="1" dirty="0"/>
              <a:t> فقط ويستخدم في ذلك اليد اليسرى   .</a:t>
            </a:r>
            <a:endParaRPr lang="en-US" sz="3600" b="1" dirty="0"/>
          </a:p>
          <a:p>
            <a:pPr algn="just"/>
            <a:endParaRPr lang="ar-IQ" sz="3200" b="1" dirty="0"/>
          </a:p>
        </p:txBody>
      </p:sp>
    </p:spTree>
    <p:extLst>
      <p:ext uri="{BB962C8B-B14F-4D97-AF65-F5344CB8AC3E}">
        <p14:creationId xmlns:p14="http://schemas.microsoft.com/office/powerpoint/2010/main" val="296716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609600" y="188640"/>
            <a:ext cx="7924800" cy="5688632"/>
          </a:xfrm>
        </p:spPr>
        <p:txBody>
          <a:bodyPr>
            <a:normAutofit fontScale="92500" lnSpcReduction="20000"/>
          </a:bodyPr>
          <a:lstStyle/>
          <a:p>
            <a:pPr lvl="0" algn="just">
              <a:lnSpc>
                <a:spcPct val="150000"/>
              </a:lnSpc>
            </a:pPr>
            <a:r>
              <a:rPr lang="ar-SY" sz="2800" b="1" dirty="0">
                <a:solidFill>
                  <a:srgbClr val="FFFF00"/>
                </a:solidFill>
              </a:rPr>
              <a:t>إجراء قطع الرباط بشكل جيد ويكون ذلك ب :</a:t>
            </a:r>
            <a:endParaRPr lang="en-US" sz="2800" b="1" dirty="0">
              <a:solidFill>
                <a:srgbClr val="FFFF00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ar-IQ" sz="2800" b="1" dirty="0" smtClean="0"/>
              <a:t>* </a:t>
            </a:r>
            <a:r>
              <a:rPr lang="ar-SY" sz="2800" b="1" dirty="0" smtClean="0"/>
              <a:t>مسكة </a:t>
            </a:r>
            <a:r>
              <a:rPr lang="ar-SY" sz="2800" b="1" dirty="0"/>
              <a:t>القلم للسطوح </a:t>
            </a:r>
            <a:r>
              <a:rPr lang="ar-SY" sz="2800" b="1" dirty="0" err="1"/>
              <a:t>الدهليزية</a:t>
            </a:r>
            <a:r>
              <a:rPr lang="ar-SY" sz="2800" b="1" dirty="0"/>
              <a:t> واللسانية والحنكية </a:t>
            </a:r>
            <a:r>
              <a:rPr lang="ar-IQ" sz="2800" b="1" dirty="0" smtClean="0"/>
              <a:t>.</a:t>
            </a:r>
            <a:endParaRPr lang="en-US" sz="2800" b="1" dirty="0"/>
          </a:p>
          <a:p>
            <a:pPr lvl="0" algn="just">
              <a:lnSpc>
                <a:spcPct val="150000"/>
              </a:lnSpc>
            </a:pPr>
            <a:r>
              <a:rPr lang="ar-IQ" sz="2800" b="1" dirty="0" smtClean="0"/>
              <a:t>* </a:t>
            </a:r>
            <a:r>
              <a:rPr lang="ar-SY" sz="2800" b="1" dirty="0" smtClean="0"/>
              <a:t>مسكة </a:t>
            </a:r>
            <a:r>
              <a:rPr lang="ar-SY" sz="2800" b="1" dirty="0" smtClean="0"/>
              <a:t>القبضة والسبابة </a:t>
            </a:r>
            <a:r>
              <a:rPr lang="ar-SY" sz="2800" b="1" dirty="0" smtClean="0"/>
              <a:t>للسطوح </a:t>
            </a:r>
            <a:r>
              <a:rPr lang="ar-SY" sz="2800" b="1" dirty="0"/>
              <a:t>الأنسية والوحشية لأسنان الفك </a:t>
            </a:r>
            <a:r>
              <a:rPr lang="ar-SY" sz="2800" b="1" dirty="0" smtClean="0"/>
              <a:t>العلوي</a:t>
            </a:r>
            <a:r>
              <a:rPr lang="ar-IQ" sz="2800" b="1" dirty="0" smtClean="0"/>
              <a:t>.</a:t>
            </a:r>
            <a:r>
              <a:rPr lang="ar-SY" sz="2800" b="1" dirty="0" smtClean="0"/>
              <a:t> </a:t>
            </a:r>
            <a:endParaRPr lang="en-US" sz="2800" b="1" dirty="0"/>
          </a:p>
          <a:p>
            <a:pPr lvl="0" algn="just">
              <a:lnSpc>
                <a:spcPct val="150000"/>
              </a:lnSpc>
            </a:pPr>
            <a:r>
              <a:rPr lang="ar-IQ" sz="2800" b="1" dirty="0" smtClean="0"/>
              <a:t>* </a:t>
            </a:r>
            <a:r>
              <a:rPr lang="ar-SY" sz="2800" b="1" dirty="0" smtClean="0"/>
              <a:t>مسكة </a:t>
            </a:r>
            <a:r>
              <a:rPr lang="ar-SY" sz="2800" b="1" dirty="0" smtClean="0"/>
              <a:t>القبضة والابهام </a:t>
            </a:r>
            <a:r>
              <a:rPr lang="ar-SY" sz="2800" b="1" dirty="0" smtClean="0"/>
              <a:t>للسطوح </a:t>
            </a:r>
            <a:r>
              <a:rPr lang="ar-SY" sz="2800" b="1" dirty="0"/>
              <a:t>الأنسية والوحشية لأسنان الفك </a:t>
            </a:r>
            <a:r>
              <a:rPr lang="ar-SY" sz="2800" b="1" dirty="0" smtClean="0"/>
              <a:t>السفلي</a:t>
            </a:r>
            <a:r>
              <a:rPr lang="ar-IQ" sz="2800" b="1" dirty="0" smtClean="0"/>
              <a:t>.</a:t>
            </a:r>
            <a:endParaRPr lang="en-US" sz="2800" b="1" dirty="0"/>
          </a:p>
          <a:p>
            <a:pPr algn="just">
              <a:lnSpc>
                <a:spcPct val="150000"/>
              </a:lnSpc>
            </a:pPr>
            <a:r>
              <a:rPr lang="ar-IQ" sz="2800" b="1" dirty="0" smtClean="0"/>
              <a:t>* </a:t>
            </a:r>
            <a:r>
              <a:rPr lang="ar-SY" sz="2800" b="1" dirty="0" smtClean="0"/>
              <a:t>- </a:t>
            </a:r>
            <a:r>
              <a:rPr lang="ar-SY" sz="2800" b="1" dirty="0"/>
              <a:t>بالنسبة للأسنان المؤقتة فيفضل تجنب قطع الرباط الأنسي والوحشي مع الانتباه في الأسنان المتقلقلة إلى عدم رض الأسنان الدائمة التي تحتها .</a:t>
            </a:r>
            <a:endParaRPr lang="en-US" sz="2800" b="1" dirty="0"/>
          </a:p>
          <a:p>
            <a:pPr algn="just">
              <a:lnSpc>
                <a:spcPct val="150000"/>
              </a:lnSpc>
            </a:pPr>
            <a:endParaRPr lang="ar-IQ" sz="2800" b="1" dirty="0"/>
          </a:p>
        </p:txBody>
      </p:sp>
    </p:spTree>
    <p:extLst>
      <p:ext uri="{BB962C8B-B14F-4D97-AF65-F5344CB8AC3E}">
        <p14:creationId xmlns:p14="http://schemas.microsoft.com/office/powerpoint/2010/main" val="5779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609600" y="260648"/>
            <a:ext cx="7924800" cy="545435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ar-IQ" sz="2800" b="1" dirty="0" smtClean="0"/>
              <a:t>* </a:t>
            </a:r>
            <a:r>
              <a:rPr lang="ar-SY" sz="2800" b="1" dirty="0" smtClean="0"/>
              <a:t>- </a:t>
            </a:r>
            <a:r>
              <a:rPr lang="ar-SY" sz="2800" b="1" dirty="0"/>
              <a:t>الانتباه إلى اختيار الكلابة المناسبة للسن المراد </a:t>
            </a:r>
            <a:r>
              <a:rPr lang="ar-SY" sz="2800" b="1" dirty="0" smtClean="0"/>
              <a:t>قلعه.</a:t>
            </a:r>
            <a:endParaRPr lang="en-US" sz="2800" b="1" dirty="0"/>
          </a:p>
          <a:p>
            <a:pPr algn="just">
              <a:lnSpc>
                <a:spcPct val="150000"/>
              </a:lnSpc>
            </a:pPr>
            <a:r>
              <a:rPr lang="ar-IQ" sz="2800" b="1" dirty="0" smtClean="0"/>
              <a:t>* </a:t>
            </a:r>
            <a:r>
              <a:rPr lang="ar-SY" sz="2800" b="1" dirty="0" smtClean="0"/>
              <a:t>- </a:t>
            </a:r>
            <a:r>
              <a:rPr lang="ar-SY" sz="2800" b="1" dirty="0"/>
              <a:t>تطبق الكلابة </a:t>
            </a:r>
            <a:r>
              <a:rPr lang="ar-SY" sz="2800" b="1" dirty="0" err="1"/>
              <a:t>دائمآ</a:t>
            </a:r>
            <a:r>
              <a:rPr lang="ar-SY" sz="2800" b="1" dirty="0"/>
              <a:t> على أعمق نقطة من تاج السن المراد قلعه على أن يكون رأس الكلابة </a:t>
            </a:r>
            <a:r>
              <a:rPr lang="ar-SY" sz="2800" b="1" dirty="0" err="1"/>
              <a:t>موازيآ</a:t>
            </a:r>
            <a:r>
              <a:rPr lang="ar-SY" sz="2800" b="1" dirty="0"/>
              <a:t> للمحور الطولي للسن المراد قلعه وأن يطبق فكي الكلابة على سطح السن </a:t>
            </a:r>
            <a:r>
              <a:rPr lang="ar-SY" sz="2800" b="1" dirty="0" smtClean="0"/>
              <a:t>بشكلٍ </a:t>
            </a:r>
            <a:r>
              <a:rPr lang="ar-SY" sz="2800" b="1" dirty="0"/>
              <a:t>جيد  . </a:t>
            </a:r>
            <a:endParaRPr lang="en-US" sz="2800" b="1" dirty="0"/>
          </a:p>
          <a:p>
            <a:pPr algn="just">
              <a:lnSpc>
                <a:spcPct val="150000"/>
              </a:lnSpc>
            </a:pPr>
            <a:r>
              <a:rPr lang="ar-SY" sz="2800" b="1" dirty="0" smtClean="0">
                <a:solidFill>
                  <a:srgbClr val="FFFF00"/>
                </a:solidFill>
              </a:rPr>
              <a:t>- </a:t>
            </a:r>
            <a:r>
              <a:rPr lang="ar-SY" sz="2800" b="1" dirty="0">
                <a:solidFill>
                  <a:srgbClr val="FFFF00"/>
                </a:solidFill>
              </a:rPr>
              <a:t>يجب </a:t>
            </a:r>
            <a:r>
              <a:rPr lang="ar-SY" sz="2800" b="1" dirty="0" smtClean="0">
                <a:solidFill>
                  <a:srgbClr val="FFFF00"/>
                </a:solidFill>
              </a:rPr>
              <a:t>دوماً </a:t>
            </a:r>
            <a:r>
              <a:rPr lang="ar-SY" sz="2800" b="1" dirty="0">
                <a:solidFill>
                  <a:srgbClr val="FFFF00"/>
                </a:solidFill>
              </a:rPr>
              <a:t>عدم التسرع في قلع السن حيث يجب أن تمر مراحل القلع ب: </a:t>
            </a:r>
            <a:endParaRPr lang="en-US" sz="2800" b="1" dirty="0">
              <a:solidFill>
                <a:srgbClr val="FFFF00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ar-IQ" sz="2800" b="1" dirty="0" smtClean="0"/>
              <a:t> * </a:t>
            </a:r>
            <a:r>
              <a:rPr lang="ar-SY" sz="2800" b="1" dirty="0" smtClean="0"/>
              <a:t>قلقلة </a:t>
            </a:r>
            <a:r>
              <a:rPr lang="ar-SY" sz="2800" b="1" dirty="0"/>
              <a:t>السن من </a:t>
            </a:r>
            <a:r>
              <a:rPr lang="ar-SY" sz="2800" b="1" dirty="0" smtClean="0"/>
              <a:t>مكانه.</a:t>
            </a:r>
            <a:endParaRPr lang="en-US" sz="2800" b="1" dirty="0"/>
          </a:p>
          <a:p>
            <a:pPr lvl="0" algn="just">
              <a:lnSpc>
                <a:spcPct val="150000"/>
              </a:lnSpc>
            </a:pPr>
            <a:r>
              <a:rPr lang="ar-IQ" sz="2800" b="1" dirty="0" smtClean="0"/>
              <a:t>* </a:t>
            </a:r>
            <a:r>
              <a:rPr lang="ar-SY" sz="2800" b="1" dirty="0" smtClean="0"/>
              <a:t>خلع </a:t>
            </a:r>
            <a:r>
              <a:rPr lang="ar-SY" sz="2800" b="1" dirty="0"/>
              <a:t>السن من الحفرة </a:t>
            </a:r>
            <a:r>
              <a:rPr lang="ar-SY" sz="2800" b="1" dirty="0" err="1" smtClean="0"/>
              <a:t>السنخية</a:t>
            </a:r>
            <a:r>
              <a:rPr lang="ar-SY" sz="2800" b="1" dirty="0" smtClean="0"/>
              <a:t>.</a:t>
            </a:r>
            <a:endParaRPr lang="en-US" sz="2800" b="1" dirty="0"/>
          </a:p>
          <a:p>
            <a:pPr algn="just">
              <a:lnSpc>
                <a:spcPct val="150000"/>
              </a:lnSpc>
            </a:pPr>
            <a:r>
              <a:rPr lang="ar-IQ" sz="2800" b="1" dirty="0" smtClean="0"/>
              <a:t>* </a:t>
            </a:r>
            <a:r>
              <a:rPr lang="ar-SY" sz="2800" b="1" dirty="0" smtClean="0"/>
              <a:t>قلع </a:t>
            </a:r>
            <a:r>
              <a:rPr lang="ar-SY" sz="2800" b="1" dirty="0"/>
              <a:t>السن </a:t>
            </a:r>
            <a:r>
              <a:rPr lang="ar-SY" sz="2800" b="1" dirty="0" smtClean="0"/>
              <a:t>.</a:t>
            </a:r>
            <a:endParaRPr lang="ar-IQ" sz="2800" b="1" dirty="0"/>
          </a:p>
        </p:txBody>
      </p:sp>
    </p:spTree>
    <p:extLst>
      <p:ext uri="{BB962C8B-B14F-4D97-AF65-F5344CB8AC3E}">
        <p14:creationId xmlns:p14="http://schemas.microsoft.com/office/powerpoint/2010/main" val="42556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609600" y="332656"/>
            <a:ext cx="7924800" cy="538234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Y" sz="2800" b="1" dirty="0"/>
              <a:t>- تبدأ </a:t>
            </a:r>
            <a:r>
              <a:rPr lang="ar-SY" sz="2800" b="1" dirty="0" smtClean="0"/>
              <a:t>دائما </a:t>
            </a:r>
            <a:r>
              <a:rPr lang="ar-SY" sz="2800" b="1" dirty="0"/>
              <a:t>حركات القلع باتجاه </a:t>
            </a:r>
            <a:r>
              <a:rPr lang="ar-SY" sz="2800" b="1" dirty="0" err="1"/>
              <a:t>الدهليزي</a:t>
            </a:r>
            <a:r>
              <a:rPr lang="ar-SY" sz="2800" b="1" dirty="0"/>
              <a:t> ثم اللساني وتكرر هذه الحركات على أن يكون خط </a:t>
            </a:r>
            <a:r>
              <a:rPr lang="ar-SY" sz="2800" b="1" dirty="0" smtClean="0"/>
              <a:t>إخراج </a:t>
            </a:r>
            <a:r>
              <a:rPr lang="ar-SY" sz="2800" b="1" dirty="0"/>
              <a:t>السن </a:t>
            </a:r>
            <a:r>
              <a:rPr lang="ar-SY" sz="2800" b="1" dirty="0" err="1" smtClean="0"/>
              <a:t>للدهليزي</a:t>
            </a:r>
            <a:r>
              <a:rPr lang="ar-SY" sz="2800" b="1" dirty="0" smtClean="0"/>
              <a:t> </a:t>
            </a:r>
            <a:r>
              <a:rPr lang="ar-SY" sz="2800" b="1" dirty="0" smtClean="0"/>
              <a:t>والأعلى</a:t>
            </a:r>
            <a:r>
              <a:rPr lang="ar-IQ" sz="2800" b="1" dirty="0" smtClean="0"/>
              <a:t> </a:t>
            </a:r>
            <a:r>
              <a:rPr lang="ar-SY" sz="2800" b="1" dirty="0" smtClean="0"/>
              <a:t>وباتجاه </a:t>
            </a:r>
            <a:r>
              <a:rPr lang="ar-SY" sz="2800" b="1" dirty="0"/>
              <a:t>خارج الفم بالنسبة للفك </a:t>
            </a:r>
            <a:r>
              <a:rPr lang="ar-SY" sz="2800" b="1" dirty="0" smtClean="0"/>
              <a:t>العلوي </a:t>
            </a:r>
            <a:r>
              <a:rPr lang="ar-SY" sz="2800" b="1" dirty="0" err="1"/>
              <a:t>والدهليزي</a:t>
            </a:r>
            <a:r>
              <a:rPr lang="ar-SY" sz="2800" b="1" dirty="0"/>
              <a:t> والأسفل وباتجاه خارج الفم </a:t>
            </a:r>
            <a:r>
              <a:rPr lang="ar-SY" sz="2800" b="1" dirty="0" smtClean="0"/>
              <a:t>للفك</a:t>
            </a:r>
            <a:r>
              <a:rPr lang="ar-IQ" sz="2800" b="1" dirty="0" smtClean="0"/>
              <a:t> </a:t>
            </a:r>
            <a:r>
              <a:rPr lang="ar-SY" sz="2800" b="1" dirty="0" smtClean="0"/>
              <a:t>السفلي </a:t>
            </a:r>
            <a:r>
              <a:rPr lang="ar-SY" sz="2800" b="1" dirty="0" smtClean="0"/>
              <a:t>.</a:t>
            </a:r>
            <a:r>
              <a:rPr lang="ar-SY" sz="2800" b="1" dirty="0"/>
              <a:t> </a:t>
            </a:r>
            <a:endParaRPr lang="en-US" sz="2800" b="1" dirty="0"/>
          </a:p>
          <a:p>
            <a:pPr algn="just">
              <a:lnSpc>
                <a:spcPct val="150000"/>
              </a:lnSpc>
            </a:pPr>
            <a:r>
              <a:rPr lang="ar-SY" sz="2800" b="1" dirty="0"/>
              <a:t>- للرباعية العلوية استثناء من ذلك فبسبب رقة الصفيحة </a:t>
            </a:r>
            <a:r>
              <a:rPr lang="ar-SY" sz="2800" b="1" dirty="0" err="1"/>
              <a:t>الدهليزية</a:t>
            </a:r>
            <a:r>
              <a:rPr lang="ar-SY" sz="2800" b="1" dirty="0"/>
              <a:t> فتبتدأ حركات القلع بالناحية الحنكية </a:t>
            </a:r>
            <a:r>
              <a:rPr lang="ar-SY" sz="2800" b="1" dirty="0" smtClean="0"/>
              <a:t>أولاً بدلاً </a:t>
            </a:r>
            <a:r>
              <a:rPr lang="ar-SY" sz="2800" b="1" dirty="0"/>
              <a:t>من الناحية </a:t>
            </a:r>
            <a:r>
              <a:rPr lang="ar-SY" sz="2800" b="1" dirty="0" err="1"/>
              <a:t>الدهليزية</a:t>
            </a:r>
            <a:r>
              <a:rPr lang="ar-SY" sz="2800" b="1" dirty="0"/>
              <a:t> ثم تستمر بقية الحركات </a:t>
            </a:r>
            <a:r>
              <a:rPr lang="ar-SY" sz="2800" b="1" dirty="0" smtClean="0"/>
              <a:t>بشكلٍ </a:t>
            </a:r>
            <a:r>
              <a:rPr lang="ar-SY" sz="2800" b="1" dirty="0"/>
              <a:t>طبيعي .</a:t>
            </a:r>
            <a:endParaRPr lang="en-US" sz="2800" b="1" dirty="0"/>
          </a:p>
          <a:p>
            <a:pPr algn="just">
              <a:lnSpc>
                <a:spcPct val="150000"/>
              </a:lnSpc>
            </a:pPr>
            <a:endParaRPr lang="ar-IQ" sz="2800" b="1" dirty="0"/>
          </a:p>
        </p:txBody>
      </p:sp>
    </p:spTree>
    <p:extLst>
      <p:ext uri="{BB962C8B-B14F-4D97-AF65-F5344CB8AC3E}">
        <p14:creationId xmlns:p14="http://schemas.microsoft.com/office/powerpoint/2010/main" val="29179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609600" y="260648"/>
            <a:ext cx="7924800" cy="583264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ar-SY" sz="2400" b="1" dirty="0"/>
              <a:t>-  في الأسنان ذوات الجذور المفردة والمخروطية ينصح بتطبيق بعض حركات الفتل أثناء القلع مما يسهل خروج السن من مكانه( الضواحك السفلية والأسنان الأمامية العلوية والسفلية )  . </a:t>
            </a:r>
            <a:endParaRPr lang="en-US" sz="2400" b="1" dirty="0"/>
          </a:p>
          <a:p>
            <a:pPr lvl="0" algn="just">
              <a:lnSpc>
                <a:spcPct val="150000"/>
              </a:lnSpc>
            </a:pPr>
            <a:r>
              <a:rPr lang="ar-SY" sz="2400" b="1" dirty="0"/>
              <a:t>في بعض الحالات قد تأخذ جذور الأسنان بعض </a:t>
            </a:r>
            <a:r>
              <a:rPr lang="ar-SY" sz="2400" b="1" dirty="0" smtClean="0"/>
              <a:t>الانحرافات </a:t>
            </a:r>
            <a:r>
              <a:rPr lang="ar-SY" sz="2400" b="1" dirty="0"/>
              <a:t>والشذوذات فيجب ملاحظة ذلك في أثناء القلع ومتابعة خروج السن في الجهة التي يتم </a:t>
            </a:r>
            <a:r>
              <a:rPr lang="ar-SY" sz="2400" b="1" dirty="0" smtClean="0"/>
              <a:t>فيها </a:t>
            </a:r>
            <a:r>
              <a:rPr lang="ar-SY" sz="2400" b="1" dirty="0"/>
              <a:t>التجاوب أكثر مع حركات القلع .</a:t>
            </a:r>
            <a:endParaRPr lang="en-US" sz="2400" b="1" dirty="0"/>
          </a:p>
          <a:p>
            <a:pPr lvl="0" algn="just">
              <a:lnSpc>
                <a:spcPct val="150000"/>
              </a:lnSpc>
            </a:pPr>
            <a:r>
              <a:rPr lang="ar-SY" sz="2400" b="1" dirty="0"/>
              <a:t>الانتباه إلى عدم رض الأسنان المجاورة أثناء القلع أو أثناء خروج الكلابة من الفم .</a:t>
            </a:r>
            <a:endParaRPr lang="en-US" sz="2400" b="1" dirty="0"/>
          </a:p>
          <a:p>
            <a:pPr lvl="0" algn="just">
              <a:lnSpc>
                <a:spcPct val="150000"/>
              </a:lnSpc>
            </a:pPr>
            <a:r>
              <a:rPr lang="ar-SY" sz="2400" b="1" dirty="0"/>
              <a:t>الفحص الدائم بعد القلع لجذور الأسنان المقلوعة خشية </a:t>
            </a:r>
            <a:r>
              <a:rPr lang="ar-SY" sz="2400" b="1"/>
              <a:t>انكسار </a:t>
            </a:r>
            <a:r>
              <a:rPr lang="ar-SY" sz="2400" b="1" smtClean="0"/>
              <a:t>ذرى </a:t>
            </a:r>
            <a:r>
              <a:rPr lang="ar-SY" sz="2400" b="1" dirty="0"/>
              <a:t>الجذور وعدم الانتباه إليها بعد القلع .</a:t>
            </a:r>
            <a:endParaRPr lang="en-US" sz="2400" b="1" dirty="0"/>
          </a:p>
          <a:p>
            <a:pPr algn="just">
              <a:lnSpc>
                <a:spcPct val="150000"/>
              </a:lnSpc>
            </a:pPr>
            <a:endParaRPr lang="ar-IQ" sz="2400" b="1" dirty="0"/>
          </a:p>
        </p:txBody>
      </p:sp>
    </p:spTree>
    <p:extLst>
      <p:ext uri="{BB962C8B-B14F-4D97-AF65-F5344CB8AC3E}">
        <p14:creationId xmlns:p14="http://schemas.microsoft.com/office/powerpoint/2010/main" val="295011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ar-SY" sz="4400" b="1" dirty="0">
                <a:solidFill>
                  <a:srgbClr val="FFFF00"/>
                </a:solidFill>
              </a:rPr>
              <a:t>قلع أسنان الفك العلوي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323528" y="1196752"/>
            <a:ext cx="8210872" cy="4518248"/>
          </a:xfrm>
        </p:spPr>
        <p:txBody>
          <a:bodyPr/>
          <a:lstStyle/>
          <a:p>
            <a:pPr lvl="0" algn="ctr"/>
            <a:r>
              <a:rPr lang="ar-SY" sz="3600" b="1" dirty="0"/>
              <a:t>حركات القلع للأسنان الأمامية العلوية </a:t>
            </a:r>
            <a:endParaRPr lang="en-US" sz="3600" b="1" dirty="0"/>
          </a:p>
          <a:p>
            <a:endParaRPr lang="ar-IQ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78990"/>
            <a:ext cx="5904656" cy="372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80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0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544"/>
            <a:ext cx="8784976" cy="669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0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24800" cy="504056"/>
          </a:xfrm>
        </p:spPr>
        <p:txBody>
          <a:bodyPr/>
          <a:lstStyle/>
          <a:p>
            <a:pPr algn="ctr"/>
            <a:r>
              <a:rPr lang="ar-SY" sz="6600" b="1" dirty="0" smtClean="0"/>
              <a:t>وضعية الكرسي</a:t>
            </a:r>
            <a:endParaRPr lang="ar-IQ" sz="6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323528" y="836712"/>
            <a:ext cx="8428856" cy="568863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Y" sz="2400" b="1" dirty="0" smtClean="0"/>
              <a:t>إذا ما كان القلع سيجرى على أسنان الفك السفلي يكون الكرسي تقريباً بوضعٍ </a:t>
            </a:r>
            <a:r>
              <a:rPr lang="ar-SY" sz="2400" b="1" dirty="0"/>
              <a:t>ق</a:t>
            </a:r>
            <a:r>
              <a:rPr lang="ar-SY" sz="2400" b="1" dirty="0" smtClean="0"/>
              <a:t>ائم مع وضع مسندة الرأس حال تواجدها .</a:t>
            </a:r>
          </a:p>
          <a:p>
            <a:pPr algn="just">
              <a:lnSpc>
                <a:spcPct val="150000"/>
              </a:lnSpc>
            </a:pPr>
            <a:r>
              <a:rPr lang="ar-SY" sz="2400" b="1" dirty="0" smtClean="0"/>
              <a:t>أما إذا ما كان القلع سيجرى على أسنان الفك العلوي يكون الكرسي بزاويةٍ منفرجة حوالي 160 – 170درجة وتزال مسندة الرأس في حال تواجدها .</a:t>
            </a:r>
          </a:p>
          <a:p>
            <a:pPr algn="just">
              <a:lnSpc>
                <a:spcPct val="150000"/>
              </a:lnSpc>
            </a:pPr>
            <a:r>
              <a:rPr lang="ar-SY" sz="2400" b="1" dirty="0" smtClean="0"/>
              <a:t>يجلس المريض عند قلع أسنان الفك السفلي بحيث يكون مرفق الطبيب على مستوى رأس المريض. </a:t>
            </a:r>
          </a:p>
          <a:p>
            <a:pPr algn="just">
              <a:lnSpc>
                <a:spcPct val="150000"/>
              </a:lnSpc>
            </a:pPr>
            <a:r>
              <a:rPr lang="ar-SY" sz="2400" b="1" dirty="0" smtClean="0"/>
              <a:t>أما في الفك العلوي فيكون فم المريض على مستوى مرفق الطبيب .</a:t>
            </a:r>
          </a:p>
          <a:p>
            <a:pPr algn="just">
              <a:lnSpc>
                <a:spcPct val="150000"/>
              </a:lnSpc>
            </a:pPr>
            <a:r>
              <a:rPr lang="ar-SY" sz="2400" b="1" dirty="0" smtClean="0"/>
              <a:t>لا يجوز أن يضع المريض رجليه فوق بعضها خشية الاقلال من العود الوريدي للدم.</a:t>
            </a:r>
            <a:endParaRPr lang="ar-IQ" sz="2400" b="1" dirty="0"/>
          </a:p>
        </p:txBody>
      </p:sp>
    </p:spTree>
    <p:extLst>
      <p:ext uri="{BB962C8B-B14F-4D97-AF65-F5344CB8AC3E}">
        <p14:creationId xmlns:p14="http://schemas.microsoft.com/office/powerpoint/2010/main" val="31625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8497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2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5698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7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1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5" y="0"/>
            <a:ext cx="9036496" cy="683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9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23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6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3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9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6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0457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9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IQ" sz="7200" b="1" dirty="0" smtClean="0">
                <a:latin typeface="SultanMedium"/>
              </a:rPr>
              <a:t>وضعية الطبيب</a:t>
            </a:r>
            <a:endParaRPr lang="ar-IQ" sz="6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ar-IQ" sz="3200" b="1" dirty="0"/>
              <a:t>إذا كان الطبيب </a:t>
            </a:r>
            <a:r>
              <a:rPr lang="ar-IQ" sz="3200" b="1" dirty="0" smtClean="0"/>
              <a:t>مستخدماً </a:t>
            </a:r>
            <a:r>
              <a:rPr lang="ar-IQ" sz="3200" b="1" dirty="0"/>
              <a:t>اليد اليمنى - جميع أسنان الفك</a:t>
            </a:r>
          </a:p>
          <a:p>
            <a:pPr algn="just">
              <a:lnSpc>
                <a:spcPct val="150000"/>
              </a:lnSpc>
            </a:pPr>
            <a:r>
              <a:rPr lang="ar-IQ" sz="3200" b="1" dirty="0"/>
              <a:t>العلوي والأسنان الخلفية للفك السفلي يكون الطبيب أمام</a:t>
            </a:r>
          </a:p>
          <a:p>
            <a:pPr algn="just">
              <a:lnSpc>
                <a:spcPct val="150000"/>
              </a:lnSpc>
            </a:pPr>
            <a:r>
              <a:rPr lang="ar-IQ" sz="3200" b="1" dirty="0"/>
              <a:t>و يمين المريض</a:t>
            </a:r>
            <a:r>
              <a:rPr lang="ar-IQ" sz="3200" b="1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ar-IQ" sz="3200" b="1" dirty="0" smtClean="0"/>
              <a:t> </a:t>
            </a:r>
            <a:r>
              <a:rPr lang="ar-IQ" sz="3200" b="1" dirty="0"/>
              <a:t>للأسنان الأمامية السفلية يمكن أن نقف أمام</a:t>
            </a:r>
          </a:p>
          <a:p>
            <a:pPr algn="just">
              <a:lnSpc>
                <a:spcPct val="150000"/>
              </a:lnSpc>
            </a:pPr>
            <a:r>
              <a:rPr lang="ar-IQ" sz="3200" b="1" dirty="0"/>
              <a:t>أو خلف و يمين </a:t>
            </a:r>
            <a:r>
              <a:rPr lang="ar-IQ" sz="3200" b="1" dirty="0" smtClean="0"/>
              <a:t>المريض قليلاً.</a:t>
            </a:r>
            <a:endParaRPr lang="ar-IQ" sz="3200" b="1" dirty="0"/>
          </a:p>
        </p:txBody>
      </p:sp>
    </p:spTree>
    <p:extLst>
      <p:ext uri="{BB962C8B-B14F-4D97-AF65-F5344CB8AC3E}">
        <p14:creationId xmlns:p14="http://schemas.microsoft.com/office/powerpoint/2010/main" val="18285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8"/>
            <a:ext cx="9036496" cy="674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6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" y="0"/>
            <a:ext cx="91335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1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5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ar-SY" sz="4400" b="1" dirty="0"/>
              <a:t>حركات القلع للناب العلوي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17646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4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ar-SY" sz="4000" b="1" dirty="0"/>
              <a:t>حركات القلع للضواحك العلوية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45316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67240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39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ar-SY" sz="4400" b="1" dirty="0"/>
              <a:t>حركات القلع للأرحاء العلوية 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30148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432048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8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3690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8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4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9552" y="650843"/>
            <a:ext cx="7924800" cy="1143000"/>
          </a:xfrm>
        </p:spPr>
        <p:txBody>
          <a:bodyPr/>
          <a:lstStyle/>
          <a:p>
            <a:pPr lvl="0" algn="ctr"/>
            <a:r>
              <a:rPr lang="ar-SY" sz="4000" b="1" dirty="0">
                <a:solidFill>
                  <a:srgbClr val="FFFF00"/>
                </a:solidFill>
              </a:rPr>
              <a:t>قلع أسنان الفك السفلي 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ar-SY" sz="4000" b="1" dirty="0"/>
              <a:t>حركات القلع للأسنان الأمامية السفلية </a:t>
            </a:r>
            <a:r>
              <a:rPr lang="en-US" sz="3600" dirty="0"/>
              <a:t/>
            </a:r>
            <a:br>
              <a:rPr lang="en-US" sz="3600" dirty="0"/>
            </a:br>
            <a:endParaRPr lang="ar-IQ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772816"/>
            <a:ext cx="6768752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8092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15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200000"/>
              </a:lnSpc>
            </a:pPr>
            <a:r>
              <a:rPr lang="ar-IQ" sz="5400" b="1" dirty="0"/>
              <a:t>في الفك العلوي يتم قلع كل الأسنان والطبيب </a:t>
            </a:r>
            <a:r>
              <a:rPr lang="ar-IQ" sz="5400" b="1" dirty="0" smtClean="0"/>
              <a:t>واقفاً </a:t>
            </a:r>
            <a:r>
              <a:rPr lang="ar-IQ" sz="5400" b="1" dirty="0"/>
              <a:t>أمام المريض</a:t>
            </a:r>
          </a:p>
        </p:txBody>
      </p:sp>
    </p:spTree>
    <p:extLst>
      <p:ext uri="{BB962C8B-B14F-4D97-AF65-F5344CB8AC3E}">
        <p14:creationId xmlns:p14="http://schemas.microsoft.com/office/powerpoint/2010/main" val="167072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8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ar-SY" sz="4000" b="1" dirty="0"/>
              <a:t>حركات القلع للضواحك السفلية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5608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83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6895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7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ar-SY" sz="4400" b="1" dirty="0"/>
              <a:t>حركات القلع للأرحاء السفلية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1628800"/>
            <a:ext cx="8136904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6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ar-SY" sz="4400" b="1" dirty="0"/>
              <a:t>قلع الأرحاء الثالثة السفلية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460851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2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-243408"/>
            <a:ext cx="7924800" cy="1143000"/>
          </a:xfrm>
        </p:spPr>
        <p:txBody>
          <a:bodyPr/>
          <a:lstStyle/>
          <a:p>
            <a:pPr algn="ctr"/>
            <a:r>
              <a:rPr lang="ar-AE" sz="3200" b="1" dirty="0">
                <a:solidFill>
                  <a:srgbClr val="FFFF00"/>
                </a:solidFill>
              </a:rPr>
              <a:t>الوضعيات الخاصة بقلع الأرحاء الثالثة</a:t>
            </a:r>
            <a:endParaRPr lang="ar-IQ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248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054018" y="5949280"/>
            <a:ext cx="6237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200" b="1" dirty="0"/>
              <a:t>الرحى الثالثة العلوية اليمنى – الوضعية الأولى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693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029"/>
            <a:ext cx="8640960" cy="68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7"/>
            <a:ext cx="9144000" cy="679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2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2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IQ" sz="6000" b="1" dirty="0" smtClean="0"/>
              <a:t>أدوات القلع العادية</a:t>
            </a:r>
            <a:endParaRPr lang="ar-IQ" sz="60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ar-IQ" sz="4400" b="1" dirty="0"/>
              <a:t>١. قواطع الرباط.</a:t>
            </a:r>
          </a:p>
          <a:p>
            <a:pPr>
              <a:lnSpc>
                <a:spcPct val="150000"/>
              </a:lnSpc>
            </a:pPr>
            <a:r>
              <a:rPr lang="ar-IQ" sz="4400" b="1" dirty="0"/>
              <a:t>٢. الكلابات.</a:t>
            </a:r>
          </a:p>
          <a:p>
            <a:pPr>
              <a:lnSpc>
                <a:spcPct val="150000"/>
              </a:lnSpc>
            </a:pPr>
            <a:r>
              <a:rPr lang="ar-IQ" sz="4400" b="1" dirty="0"/>
              <a:t>٣. الروافع (العلوية والسفلية).</a:t>
            </a:r>
          </a:p>
        </p:txBody>
      </p:sp>
    </p:spTree>
    <p:extLst>
      <p:ext uri="{BB962C8B-B14F-4D97-AF65-F5344CB8AC3E}">
        <p14:creationId xmlns:p14="http://schemas.microsoft.com/office/powerpoint/2010/main" val="25765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-9624"/>
            <a:ext cx="7924800" cy="1152128"/>
          </a:xfrm>
        </p:spPr>
        <p:txBody>
          <a:bodyPr/>
          <a:lstStyle/>
          <a:p>
            <a:pPr algn="ctr"/>
            <a:r>
              <a:rPr lang="ar-SY" sz="6600" dirty="0" smtClean="0">
                <a:solidFill>
                  <a:srgbClr val="FFFF00"/>
                </a:solidFill>
              </a:rPr>
              <a:t>حالات خاصة</a:t>
            </a:r>
            <a:endParaRPr lang="ar-IQ" sz="6600" dirty="0">
              <a:solidFill>
                <a:srgbClr val="FFFF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539552" y="980728"/>
            <a:ext cx="7924800" cy="5616624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60000"/>
              </a:lnSpc>
            </a:pPr>
            <a:r>
              <a:rPr lang="ar-SY" sz="2800" b="1" dirty="0" smtClean="0"/>
              <a:t>1 – يمكن قطع الرباط بمسكة القلم من كل الجهات حال كون السن مفرداً في القوس السنية أو وجود أسنان جانبية له مقلوعة .</a:t>
            </a:r>
          </a:p>
          <a:p>
            <a:pPr algn="just">
              <a:lnSpc>
                <a:spcPct val="160000"/>
              </a:lnSpc>
            </a:pPr>
            <a:r>
              <a:rPr lang="ar-SY" sz="2800" b="1" dirty="0" smtClean="0"/>
              <a:t>2 – يمكن مسك السن أثناء القلع من الناحية الأنسية والوحشية بدلاً من الناحية </a:t>
            </a:r>
            <a:r>
              <a:rPr lang="ar-SY" sz="2800" b="1" dirty="0" err="1" smtClean="0"/>
              <a:t>الدهليزية</a:t>
            </a:r>
            <a:r>
              <a:rPr lang="ar-SY" sz="2800" b="1" dirty="0" smtClean="0"/>
              <a:t> واللسانية أو الحنكية </a:t>
            </a:r>
            <a:r>
              <a:rPr lang="ar-SY" sz="2800" b="1" dirty="0"/>
              <a:t>حال كون السن مفرداً في القوس السنية أو وجود أسنان جانبية له مقلوعة </a:t>
            </a:r>
            <a:r>
              <a:rPr lang="ar-SY" sz="2800" b="1" dirty="0" smtClean="0"/>
              <a:t>.</a:t>
            </a:r>
          </a:p>
          <a:p>
            <a:pPr algn="just">
              <a:lnSpc>
                <a:spcPct val="160000"/>
              </a:lnSpc>
            </a:pPr>
            <a:r>
              <a:rPr lang="ar-SY" sz="2800" b="1" dirty="0" smtClean="0"/>
              <a:t>3 – يمسك السن مباشرة بكلابة الجذور بدلاً من الروافع حال وجود 2 ملم منه ثابتاً فوق السنخ على الأقل.</a:t>
            </a:r>
          </a:p>
          <a:p>
            <a:pPr algn="just">
              <a:lnSpc>
                <a:spcPct val="160000"/>
              </a:lnSpc>
            </a:pPr>
            <a:r>
              <a:rPr lang="ar-SY" sz="2800" b="1" dirty="0" smtClean="0"/>
              <a:t>4 – لكل رافعة من  الروافع </a:t>
            </a:r>
            <a:r>
              <a:rPr lang="ar-SY" sz="2800" b="1" dirty="0" err="1" smtClean="0"/>
              <a:t>استطبابات</a:t>
            </a:r>
            <a:r>
              <a:rPr lang="ar-SY" sz="2800" b="1" dirty="0" smtClean="0"/>
              <a:t> خاصة .</a:t>
            </a:r>
          </a:p>
          <a:p>
            <a:pPr algn="just">
              <a:lnSpc>
                <a:spcPct val="160000"/>
              </a:lnSpc>
            </a:pPr>
            <a:r>
              <a:rPr lang="ar-SY" sz="2800" b="1" dirty="0" smtClean="0"/>
              <a:t>5 – هناك كلابة خاصة لقلع الضواحك الثانية السفلية المائلة نحو اللساني تسمى كلابة ريد تمسك السن من الناحية الأنسية والوحشية .</a:t>
            </a:r>
          </a:p>
          <a:p>
            <a:pPr algn="just">
              <a:lnSpc>
                <a:spcPct val="160000"/>
              </a:lnSpc>
            </a:pPr>
            <a:r>
              <a:rPr lang="ar-SY" sz="2800" b="1" dirty="0" smtClean="0"/>
              <a:t>6 – هناك رافعة خاصة سفلية تسمى لسان السمكة أو رافعة </a:t>
            </a:r>
            <a:r>
              <a:rPr lang="ar-SY" sz="2800" b="1" dirty="0" err="1" smtClean="0"/>
              <a:t>لوكلاس</a:t>
            </a:r>
            <a:r>
              <a:rPr lang="ar-SY" sz="2800" b="1" dirty="0" smtClean="0"/>
              <a:t> ولها </a:t>
            </a:r>
            <a:r>
              <a:rPr lang="ar-SY" sz="2800" b="1" dirty="0" err="1" smtClean="0"/>
              <a:t>استطبابات</a:t>
            </a:r>
            <a:r>
              <a:rPr lang="ar-SY" sz="2800" b="1" dirty="0" smtClean="0"/>
              <a:t> خاصة .</a:t>
            </a:r>
          </a:p>
          <a:p>
            <a:pPr algn="just">
              <a:lnSpc>
                <a:spcPct val="160000"/>
              </a:lnSpc>
            </a:pPr>
            <a:r>
              <a:rPr lang="ar-SY" sz="2800" b="1" dirty="0" smtClean="0"/>
              <a:t>7- تمسك الكلابة ودائماً بطنها نحو بطن الجراح .</a:t>
            </a:r>
          </a:p>
          <a:p>
            <a:pPr algn="just">
              <a:lnSpc>
                <a:spcPct val="160000"/>
              </a:lnSpc>
            </a:pPr>
            <a:r>
              <a:rPr lang="ar-SY" sz="2800" b="1" dirty="0" smtClean="0"/>
              <a:t>8 – لا يجوز وضع أي إصبع بين فكي الكلابة عند القلع .</a:t>
            </a:r>
            <a:endParaRPr lang="ar-IQ" sz="2800" b="1" dirty="0"/>
          </a:p>
        </p:txBody>
      </p:sp>
    </p:spTree>
    <p:extLst>
      <p:ext uri="{BB962C8B-B14F-4D97-AF65-F5344CB8AC3E}">
        <p14:creationId xmlns:p14="http://schemas.microsoft.com/office/powerpoint/2010/main" val="20225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 algn="ctr"/>
            <a:r>
              <a:rPr lang="ar-IQ" sz="6600" b="1" dirty="0" smtClean="0">
                <a:latin typeface="Sultanbold"/>
              </a:rPr>
              <a:t>قواطع الرباط</a:t>
            </a:r>
            <a:endParaRPr lang="ar-IQ" sz="60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609600" y="836712"/>
            <a:ext cx="7924800" cy="4878288"/>
          </a:xfrm>
        </p:spPr>
        <p:txBody>
          <a:bodyPr>
            <a:normAutofit fontScale="77500" lnSpcReduction="20000"/>
          </a:bodyPr>
          <a:lstStyle/>
          <a:p>
            <a:endParaRPr lang="en-US" sz="3600" dirty="0" smtClean="0"/>
          </a:p>
          <a:p>
            <a:pPr algn="just">
              <a:lnSpc>
                <a:spcPct val="120000"/>
              </a:lnSpc>
            </a:pPr>
            <a:r>
              <a:rPr lang="ar-SY" sz="3600" dirty="0" smtClean="0"/>
              <a:t>      </a:t>
            </a:r>
            <a:r>
              <a:rPr lang="ar-SY" sz="3600" b="1" dirty="0" smtClean="0"/>
              <a:t>هناك ثلاثة أنواع من قواطع الرباط هي:</a:t>
            </a:r>
            <a:endParaRPr lang="en-US" sz="3600" b="1" dirty="0" smtClean="0"/>
          </a:p>
          <a:p>
            <a:pPr lvl="0" algn="just">
              <a:lnSpc>
                <a:spcPct val="120000"/>
              </a:lnSpc>
            </a:pPr>
            <a:r>
              <a:rPr lang="ar-SY" sz="3600" b="1" dirty="0" smtClean="0"/>
              <a:t>قاطع الرباط العلوي.</a:t>
            </a:r>
            <a:endParaRPr lang="en-US" sz="3600" b="1" dirty="0" smtClean="0"/>
          </a:p>
          <a:p>
            <a:pPr lvl="0" algn="just">
              <a:lnSpc>
                <a:spcPct val="120000"/>
              </a:lnSpc>
            </a:pPr>
            <a:r>
              <a:rPr lang="ar-SY" sz="3600" b="1" dirty="0" smtClean="0"/>
              <a:t>قاطع الرباط السفلي.</a:t>
            </a:r>
            <a:endParaRPr lang="en-US" sz="3600" b="1" dirty="0" smtClean="0"/>
          </a:p>
          <a:p>
            <a:pPr lvl="0" algn="just">
              <a:lnSpc>
                <a:spcPct val="120000"/>
              </a:lnSpc>
            </a:pPr>
            <a:r>
              <a:rPr lang="ar-SY" sz="3600" b="1" dirty="0" smtClean="0"/>
              <a:t>قاطع الرباط الوحشي.</a:t>
            </a:r>
            <a:endParaRPr lang="en-US" sz="3600" b="1" dirty="0" smtClean="0"/>
          </a:p>
          <a:p>
            <a:pPr algn="just">
              <a:lnSpc>
                <a:spcPct val="120000"/>
              </a:lnSpc>
            </a:pPr>
            <a:r>
              <a:rPr lang="ar-SY" sz="3600" b="1" dirty="0" smtClean="0">
                <a:solidFill>
                  <a:srgbClr val="FFFF00"/>
                </a:solidFill>
              </a:rPr>
              <a:t>أولاً: قاطع الرباط العلوي: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ar-SY" sz="3600" b="1" dirty="0" smtClean="0"/>
              <a:t>يمسك مسكة القلم عند قطع الرباط من الناحية </a:t>
            </a:r>
            <a:r>
              <a:rPr lang="ar-SY" sz="3600" b="1" dirty="0" err="1" smtClean="0"/>
              <a:t>الدهليزية</a:t>
            </a:r>
            <a:r>
              <a:rPr lang="ar-SY" sz="3600" b="1" dirty="0" smtClean="0"/>
              <a:t> والحنكية, ويمسك مسكة اليد والسبابة عند قطع الرباط من الناحية الملاصقة.</a:t>
            </a:r>
            <a:endParaRPr lang="en-US" sz="36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2636912"/>
            <a:ext cx="6768752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5297488"/>
            <a:ext cx="4537075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9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7924800" cy="2362274"/>
          </a:xfrm>
        </p:spPr>
        <p:txBody>
          <a:bodyPr/>
          <a:lstStyle/>
          <a:p>
            <a:pPr algn="just" rtl="0">
              <a:lnSpc>
                <a:spcPct val="150000"/>
              </a:lnSpc>
            </a:pPr>
            <a:r>
              <a:rPr lang="ar-SY" sz="3200" b="1" dirty="0">
                <a:solidFill>
                  <a:srgbClr val="FFFF00"/>
                </a:solidFill>
              </a:rPr>
              <a:t>ثانياً: قاطع الرباط السفلي:</a:t>
            </a:r>
            <a:r>
              <a:rPr lang="en-US" sz="3200" b="1" dirty="0">
                <a:solidFill>
                  <a:srgbClr val="FFFF00"/>
                </a:solidFill>
              </a:rPr>
              <a:t/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ar-SY" sz="3200" b="1" dirty="0"/>
              <a:t>      </a:t>
            </a:r>
            <a:r>
              <a:rPr lang="ar-SY" sz="3600" b="1" dirty="0"/>
              <a:t>يمسك مسكة القلم عند قطع الرباط من الناحية </a:t>
            </a:r>
            <a:r>
              <a:rPr lang="ar-SY" sz="3600" b="1" dirty="0" err="1"/>
              <a:t>الدهليزية</a:t>
            </a:r>
            <a:r>
              <a:rPr lang="ar-SY" sz="3600" b="1" dirty="0"/>
              <a:t> </a:t>
            </a:r>
            <a:r>
              <a:rPr lang="ar-SY" sz="3600" b="1" dirty="0" smtClean="0"/>
              <a:t>واللسانية, </a:t>
            </a:r>
            <a:r>
              <a:rPr lang="ar-SY" sz="3600" b="1" dirty="0"/>
              <a:t>ويمسك مسكة القبضة والإبهام عند قطع الرباط من الناحية الملاصقة.</a:t>
            </a:r>
            <a:r>
              <a:rPr lang="en-US" sz="3600" b="1" dirty="0"/>
              <a:t/>
            </a:r>
            <a:br>
              <a:rPr lang="en-US" sz="3600" b="1" dirty="0"/>
            </a:br>
            <a:endParaRPr lang="ar-IQ" sz="32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7488832" cy="19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5064493"/>
            <a:ext cx="4535487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755576" y="332656"/>
            <a:ext cx="7924800" cy="5400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ar-SY" sz="3200" b="1" dirty="0">
                <a:solidFill>
                  <a:srgbClr val="FFFF00"/>
                </a:solidFill>
              </a:rPr>
              <a:t>ثالثاً: قاطع الرباط الوحشي:</a:t>
            </a:r>
            <a:endParaRPr lang="en-US" sz="3200" b="1" dirty="0">
              <a:solidFill>
                <a:srgbClr val="FFFF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ar-SY" sz="3200" b="1" dirty="0"/>
              <a:t>      هو قاطع خاص يستخدم عند قطع الرباط من الناحية الوحشية للأرحاء الثالثة العلوية والسفلية. حيث يمسك مسكة </a:t>
            </a:r>
            <a:r>
              <a:rPr lang="ar-SY" sz="3200" b="1" dirty="0" smtClean="0"/>
              <a:t>القلم عند </a:t>
            </a:r>
            <a:r>
              <a:rPr lang="ar-SY" sz="3200" b="1" dirty="0"/>
              <a:t>قطع الرباط من الناحية الوحشية للرحى الثالثة </a:t>
            </a:r>
            <a:r>
              <a:rPr lang="ar-SY" sz="3200" b="1" dirty="0" smtClean="0"/>
              <a:t>العلوية والسفلية. ويكون ذلك من أمام المريض.</a:t>
            </a:r>
            <a:endParaRPr lang="en-US" sz="3200" b="1" dirty="0"/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70045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أفق">
  <a:themeElements>
    <a:clrScheme name="أف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أف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أف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795</TotalTime>
  <Words>1232</Words>
  <Application>Microsoft Office PowerPoint</Application>
  <PresentationFormat>عرض على الشاشة (3:4)‏</PresentationFormat>
  <Paragraphs>111</Paragraphs>
  <Slides>60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60</vt:i4>
      </vt:variant>
    </vt:vector>
  </HeadingPairs>
  <TitlesOfParts>
    <vt:vector size="61" baseType="lpstr">
      <vt:lpstr>أفق</vt:lpstr>
      <vt:lpstr>أهم مبادئ إنجاز القلع</vt:lpstr>
      <vt:lpstr>عرض تقديمي في PowerPoint</vt:lpstr>
      <vt:lpstr>وضعية الكرسي</vt:lpstr>
      <vt:lpstr>وضعية الطبيب</vt:lpstr>
      <vt:lpstr>عرض تقديمي في PowerPoint</vt:lpstr>
      <vt:lpstr>أدوات القلع العادية</vt:lpstr>
      <vt:lpstr>قواطع الرباط</vt:lpstr>
      <vt:lpstr>ثانياً: قاطع الرباط السفلي:       يمسك مسكة القلم عند قطع الرباط من الناحية الدهليزية واللسانية, ويمسك مسكة القبضة والإبهام عند قطع الرباط من الناحية الملاصقة.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تتم حماية السنخ على الشكل التالي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وضعية الجراح أثناء عملية القلع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قلع أسنان الفك العلوي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حركات القلع للناب العلوي  </vt:lpstr>
      <vt:lpstr>حركات القلع للضواحك العلوية  </vt:lpstr>
      <vt:lpstr>حركات القلع للأرحاء العلوية   </vt:lpstr>
      <vt:lpstr>عرض تقديمي في PowerPoint</vt:lpstr>
      <vt:lpstr>عرض تقديمي في PowerPoint</vt:lpstr>
      <vt:lpstr>قلع أسنان الفك السفلي  حركات القلع للأسنان الأمامية السفلية  </vt:lpstr>
      <vt:lpstr>عرض تقديمي في PowerPoint</vt:lpstr>
      <vt:lpstr>عرض تقديمي في PowerPoint</vt:lpstr>
      <vt:lpstr>حركات القلع للضواحك السفلية  </vt:lpstr>
      <vt:lpstr>عرض تقديمي في PowerPoint</vt:lpstr>
      <vt:lpstr>حركات القلع للأرحاء السفلية  </vt:lpstr>
      <vt:lpstr>قلع الأرحاء الثالثة السفلية </vt:lpstr>
      <vt:lpstr>الوضعيات الخاصة بقلع الأرحاء الثالثة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حالات خاصة</vt:lpstr>
    </vt:vector>
  </TitlesOfParts>
  <Company>فراس الصعيو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استطبابات قلع الأسنان</dc:title>
  <dc:creator>Aladdin PC Center</dc:creator>
  <cp:lastModifiedBy>Aladdin PC Center</cp:lastModifiedBy>
  <cp:revision>50</cp:revision>
  <dcterms:created xsi:type="dcterms:W3CDTF">2017-10-10T03:31:20Z</dcterms:created>
  <dcterms:modified xsi:type="dcterms:W3CDTF">2018-10-23T04:50:03Z</dcterms:modified>
</cp:coreProperties>
</file>